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 id="2147483779" r:id="rId3"/>
  </p:sldMasterIdLst>
  <p:notesMasterIdLst>
    <p:notesMasterId r:id="rId32"/>
  </p:notesMasterIdLst>
  <p:sldIdLst>
    <p:sldId id="903" r:id="rId4"/>
    <p:sldId id="2713" r:id="rId5"/>
    <p:sldId id="899" r:id="rId6"/>
    <p:sldId id="872" r:id="rId7"/>
    <p:sldId id="890" r:id="rId8"/>
    <p:sldId id="867" r:id="rId9"/>
    <p:sldId id="901" r:id="rId10"/>
    <p:sldId id="868" r:id="rId11"/>
    <p:sldId id="850" r:id="rId12"/>
    <p:sldId id="2715" r:id="rId13"/>
    <p:sldId id="2716" r:id="rId14"/>
    <p:sldId id="898" r:id="rId15"/>
    <p:sldId id="900" r:id="rId16"/>
    <p:sldId id="262" r:id="rId17"/>
    <p:sldId id="2717" r:id="rId18"/>
    <p:sldId id="853" r:id="rId19"/>
    <p:sldId id="2721" r:id="rId20"/>
    <p:sldId id="857" r:id="rId21"/>
    <p:sldId id="876" r:id="rId22"/>
    <p:sldId id="893" r:id="rId23"/>
    <p:sldId id="2718" r:id="rId24"/>
    <p:sldId id="2723" r:id="rId25"/>
    <p:sldId id="877" r:id="rId26"/>
    <p:sldId id="2719" r:id="rId27"/>
    <p:sldId id="2720" r:id="rId28"/>
    <p:sldId id="2722" r:id="rId29"/>
    <p:sldId id="875" r:id="rId30"/>
    <p:sldId id="869" r:id="rId31"/>
  </p:sldIdLst>
  <p:sldSz cx="12192000" cy="6858000"/>
  <p:notesSz cx="7315200" cy="9601200"/>
  <p:embeddedFontLst>
    <p:embeddedFont>
      <p:font typeface="Dosis" pitchFamily="2" charset="0"/>
      <p:regular r:id="rId33"/>
      <p:bold r:id="rId34"/>
    </p:embeddedFont>
    <p:embeddedFont>
      <p:font typeface="Montserrat" panose="00000500000000000000" pitchFamily="2" charset="0"/>
      <p:regular r:id="rId35"/>
      <p:bold r:id="rId36"/>
      <p:italic r:id="rId37"/>
      <p:boldItalic r:id="rId38"/>
    </p:embeddedFont>
    <p:embeddedFont>
      <p:font typeface="Montserrat Black" panose="00000A00000000000000" pitchFamily="2" charset="0"/>
      <p:bold r:id="rId39"/>
      <p:italic r:id="rId40"/>
      <p:boldItalic r:id="rId41"/>
    </p:embeddedFont>
    <p:embeddedFont>
      <p:font typeface="Montserrat Bold" panose="00000800000000000000" charset="0"/>
      <p:bold r:id="rId42"/>
    </p:embeddedFont>
    <p:embeddedFont>
      <p:font typeface="Montserrat ExtraBold" panose="00000900000000000000" pitchFamily="2" charset="0"/>
      <p:bold r:id="rId43"/>
      <p:italic r:id="rId44"/>
      <p:boldItalic r:id="rId45"/>
    </p:embeddedFont>
    <p:embeddedFont>
      <p:font typeface="Montserrat ExtraLight" panose="00000300000000000000" pitchFamily="2" charset="0"/>
      <p:regular r:id="rId46"/>
      <p:italic r:id="rId47"/>
    </p:embeddedFont>
    <p:embeddedFont>
      <p:font typeface="Montserrat Regular" panose="00000500000000000000" charset="0"/>
      <p:regular r:id="rId48"/>
      <p:bold r:id="rId49"/>
      <p:italic r:id="rId50"/>
      <p:boldItalic r:id="rId51"/>
    </p:embeddedFont>
    <p:embeddedFont>
      <p:font typeface="Montserrat SemiBold" panose="00000700000000000000" pitchFamily="2" charset="0"/>
      <p:regular r:id="rId52"/>
      <p:bold r:id="rId53"/>
      <p:italic r:id="rId54"/>
      <p:boldItalic r:id="rId55"/>
    </p:embeddedFont>
    <p:embeddedFont>
      <p:font typeface="Segoe UI Semibold" panose="020B0702040204020203" pitchFamily="34" charset="0"/>
      <p:bold r:id="rId56"/>
      <p:boldItalic r:id="rId57"/>
    </p:embeddedFont>
    <p:embeddedFont>
      <p:font typeface="Verdana" panose="020B060403050404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3E6A"/>
    <a:srgbClr val="02A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2.xml"/><Relationship Id="rId61" Type="http://schemas.openxmlformats.org/officeDocument/2006/relationships/font" Target="fonts/font2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20" Type="http://schemas.openxmlformats.org/officeDocument/2006/relationships/slide" Target="slides/slide17.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3EB8A-3485-4BBA-8368-2347862CCAE0}" type="doc">
      <dgm:prSet loTypeId="urn:diagrams.loki3.com/VaryingWidthList" loCatId="list" qsTypeId="urn:microsoft.com/office/officeart/2005/8/quickstyle/simple1" qsCatId="simple" csTypeId="urn:microsoft.com/office/officeart/2005/8/colors/accent1_2" csCatId="accent1" phldr="1"/>
      <dgm:spPr/>
    </dgm:pt>
    <dgm:pt modelId="{74EAEF75-73FA-43E4-957C-BE3B73F87720}">
      <dgm:prSet phldrT="[Text]"/>
      <dgm:spPr>
        <a:solidFill>
          <a:schemeClr val="accent2"/>
        </a:solidFill>
        <a:effectLst>
          <a:outerShdw blurRad="50800" dist="38100" dir="5400000" algn="t" rotWithShape="0">
            <a:prstClr val="black">
              <a:alpha val="40000"/>
            </a:prstClr>
          </a:outerShdw>
        </a:effectLst>
      </dgm:spPr>
      <dgm:t>
        <a:bodyPr/>
        <a:lstStyle/>
        <a:p>
          <a:r>
            <a:rPr lang="en-US" dirty="0"/>
            <a:t>Administration</a:t>
          </a:r>
        </a:p>
      </dgm:t>
    </dgm:pt>
    <dgm:pt modelId="{70D2EE51-B109-4941-B44F-80188C6CCFEA}" type="parTrans" cxnId="{14124D68-16AE-4005-A9CF-2990187F5419}">
      <dgm:prSet/>
      <dgm:spPr/>
      <dgm:t>
        <a:bodyPr/>
        <a:lstStyle/>
        <a:p>
          <a:endParaRPr lang="en-US"/>
        </a:p>
      </dgm:t>
    </dgm:pt>
    <dgm:pt modelId="{1BCC5C34-D376-4EBA-BF57-14775A9F343C}" type="sibTrans" cxnId="{14124D68-16AE-4005-A9CF-2990187F5419}">
      <dgm:prSet/>
      <dgm:spPr/>
      <dgm:t>
        <a:bodyPr/>
        <a:lstStyle/>
        <a:p>
          <a:endParaRPr lang="en-US"/>
        </a:p>
      </dgm:t>
    </dgm:pt>
    <dgm:pt modelId="{4121DCCD-EE4A-4F1A-ACC5-692A55A32848}">
      <dgm:prSet phldrT="[Text]"/>
      <dgm:spPr>
        <a:solidFill>
          <a:schemeClr val="accent2"/>
        </a:solidFill>
        <a:effectLst>
          <a:outerShdw blurRad="50800" dist="38100" dir="5400000" algn="t" rotWithShape="0">
            <a:prstClr val="black">
              <a:alpha val="40000"/>
            </a:prstClr>
          </a:outerShdw>
        </a:effectLst>
      </dgm:spPr>
      <dgm:t>
        <a:bodyPr/>
        <a:lstStyle/>
        <a:p>
          <a:r>
            <a:rPr lang="en-US" dirty="0"/>
            <a:t>Utilization Review</a:t>
          </a:r>
        </a:p>
      </dgm:t>
    </dgm:pt>
    <dgm:pt modelId="{A9C25A18-F4F0-43A3-8A34-4183C2C29F49}" type="parTrans" cxnId="{ED64F704-83AE-4B91-BBC6-2EABD6BD7CC7}">
      <dgm:prSet/>
      <dgm:spPr/>
      <dgm:t>
        <a:bodyPr/>
        <a:lstStyle/>
        <a:p>
          <a:endParaRPr lang="en-US"/>
        </a:p>
      </dgm:t>
    </dgm:pt>
    <dgm:pt modelId="{3D18662C-35F4-4050-AA77-85D630B18354}" type="sibTrans" cxnId="{ED64F704-83AE-4B91-BBC6-2EABD6BD7CC7}">
      <dgm:prSet/>
      <dgm:spPr/>
      <dgm:t>
        <a:bodyPr/>
        <a:lstStyle/>
        <a:p>
          <a:endParaRPr lang="en-US"/>
        </a:p>
      </dgm:t>
    </dgm:pt>
    <dgm:pt modelId="{EE977DE1-8ECA-49C5-9823-3C4508999F28}">
      <dgm:prSet phldrT="[Text]"/>
      <dgm:spPr>
        <a:solidFill>
          <a:schemeClr val="accent2"/>
        </a:solidFill>
        <a:effectLst>
          <a:outerShdw blurRad="50800" dist="38100" dir="5400000" algn="t" rotWithShape="0">
            <a:prstClr val="black">
              <a:alpha val="40000"/>
            </a:prstClr>
          </a:outerShdw>
        </a:effectLst>
      </dgm:spPr>
      <dgm:t>
        <a:bodyPr/>
        <a:lstStyle/>
        <a:p>
          <a:r>
            <a:rPr lang="en-US" dirty="0"/>
            <a:t>Stop Loss Protection</a:t>
          </a:r>
        </a:p>
      </dgm:t>
    </dgm:pt>
    <dgm:pt modelId="{3B23E3D3-AB9D-44A2-AAC7-1DE0F5930D38}" type="parTrans" cxnId="{4FD479E9-37B8-443E-93B0-A779481ECEBE}">
      <dgm:prSet/>
      <dgm:spPr/>
      <dgm:t>
        <a:bodyPr/>
        <a:lstStyle/>
        <a:p>
          <a:endParaRPr lang="en-US"/>
        </a:p>
      </dgm:t>
    </dgm:pt>
    <dgm:pt modelId="{DDF5E9E4-6CA2-40C3-82B1-00FEEC4428B3}" type="sibTrans" cxnId="{4FD479E9-37B8-443E-93B0-A779481ECEBE}">
      <dgm:prSet/>
      <dgm:spPr/>
      <dgm:t>
        <a:bodyPr/>
        <a:lstStyle/>
        <a:p>
          <a:endParaRPr lang="en-US"/>
        </a:p>
      </dgm:t>
    </dgm:pt>
    <dgm:pt modelId="{15F76467-7E1C-44EF-8D26-16619149F752}">
      <dgm:prSet phldrT="[Text]"/>
      <dgm:spPr>
        <a:solidFill>
          <a:schemeClr val="accent2"/>
        </a:solidFill>
        <a:effectLst>
          <a:outerShdw blurRad="50800" dist="38100" dir="5400000" algn="t" rotWithShape="0">
            <a:prstClr val="black">
              <a:alpha val="40000"/>
            </a:prstClr>
          </a:outerShdw>
        </a:effectLst>
      </dgm:spPr>
      <dgm:t>
        <a:bodyPr/>
        <a:lstStyle/>
        <a:p>
          <a:r>
            <a:rPr lang="en-US" dirty="0"/>
            <a:t>Critical Illness/Care Management</a:t>
          </a:r>
        </a:p>
      </dgm:t>
    </dgm:pt>
    <dgm:pt modelId="{69571513-3FC2-4D16-9D82-764AB94CF753}" type="parTrans" cxnId="{05A61B39-82DA-47B3-A90D-5AECB250C35E}">
      <dgm:prSet/>
      <dgm:spPr/>
      <dgm:t>
        <a:bodyPr/>
        <a:lstStyle/>
        <a:p>
          <a:endParaRPr lang="en-US"/>
        </a:p>
      </dgm:t>
    </dgm:pt>
    <dgm:pt modelId="{3763C953-C621-46BF-A3E5-28F829FA3CB8}" type="sibTrans" cxnId="{05A61B39-82DA-47B3-A90D-5AECB250C35E}">
      <dgm:prSet/>
      <dgm:spPr/>
      <dgm:t>
        <a:bodyPr/>
        <a:lstStyle/>
        <a:p>
          <a:endParaRPr lang="en-US"/>
        </a:p>
      </dgm:t>
    </dgm:pt>
    <dgm:pt modelId="{5F81162D-A9FB-443F-A7DD-527AE9D435A5}">
      <dgm:prSet phldrT="[Text]"/>
      <dgm:spPr>
        <a:solidFill>
          <a:schemeClr val="accent2"/>
        </a:solidFill>
        <a:effectLst>
          <a:outerShdw blurRad="50800" dist="38100" dir="5400000" algn="t" rotWithShape="0">
            <a:prstClr val="black">
              <a:alpha val="40000"/>
            </a:prstClr>
          </a:outerShdw>
        </a:effectLst>
      </dgm:spPr>
      <dgm:t>
        <a:bodyPr/>
        <a:lstStyle/>
        <a:p>
          <a:r>
            <a:rPr lang="en-US" dirty="0"/>
            <a:t>Pharmacy Benefit Manager</a:t>
          </a:r>
        </a:p>
      </dgm:t>
    </dgm:pt>
    <dgm:pt modelId="{EC105A4F-2DE8-464B-B098-9CF8506B5922}" type="parTrans" cxnId="{918E924E-0B2A-46BB-B5C6-FF73E5B56F9C}">
      <dgm:prSet/>
      <dgm:spPr/>
      <dgm:t>
        <a:bodyPr/>
        <a:lstStyle/>
        <a:p>
          <a:endParaRPr lang="en-US"/>
        </a:p>
      </dgm:t>
    </dgm:pt>
    <dgm:pt modelId="{6FE68E6B-FC01-473E-85A2-89C1B846CDF2}" type="sibTrans" cxnId="{918E924E-0B2A-46BB-B5C6-FF73E5B56F9C}">
      <dgm:prSet/>
      <dgm:spPr/>
      <dgm:t>
        <a:bodyPr/>
        <a:lstStyle/>
        <a:p>
          <a:endParaRPr lang="en-US"/>
        </a:p>
      </dgm:t>
    </dgm:pt>
    <dgm:pt modelId="{1F2728A8-D43E-4D05-85A9-EA9BBF0A7A47}">
      <dgm:prSet phldrT="[Text]"/>
      <dgm:spPr>
        <a:solidFill>
          <a:schemeClr val="accent2"/>
        </a:solidFill>
        <a:effectLst>
          <a:outerShdw blurRad="50800" dist="38100" dir="5400000" algn="t" rotWithShape="0">
            <a:prstClr val="black">
              <a:alpha val="40000"/>
            </a:prstClr>
          </a:outerShdw>
        </a:effectLst>
      </dgm:spPr>
      <dgm:t>
        <a:bodyPr/>
        <a:lstStyle/>
        <a:p>
          <a:r>
            <a:rPr lang="en-US" dirty="0"/>
            <a:t>Network</a:t>
          </a:r>
        </a:p>
      </dgm:t>
    </dgm:pt>
    <dgm:pt modelId="{07B72604-296F-41EF-9D53-CAFFBFC38751}" type="parTrans" cxnId="{6189248F-F8BA-48FA-AC60-6A791EF81804}">
      <dgm:prSet/>
      <dgm:spPr/>
      <dgm:t>
        <a:bodyPr/>
        <a:lstStyle/>
        <a:p>
          <a:endParaRPr lang="en-US"/>
        </a:p>
      </dgm:t>
    </dgm:pt>
    <dgm:pt modelId="{4B6E2789-B194-425C-9395-1E7BFB67645A}" type="sibTrans" cxnId="{6189248F-F8BA-48FA-AC60-6A791EF81804}">
      <dgm:prSet/>
      <dgm:spPr/>
      <dgm:t>
        <a:bodyPr/>
        <a:lstStyle/>
        <a:p>
          <a:endParaRPr lang="en-US"/>
        </a:p>
      </dgm:t>
    </dgm:pt>
    <dgm:pt modelId="{9364EBBE-9667-45F6-B934-9F648A758616}">
      <dgm:prSet phldrT="[Text]"/>
      <dgm:spPr>
        <a:solidFill>
          <a:schemeClr val="accent2"/>
        </a:solidFill>
        <a:effectLst>
          <a:outerShdw blurRad="50800" dist="38100" dir="5400000" algn="t" rotWithShape="0">
            <a:prstClr val="black">
              <a:alpha val="40000"/>
            </a:prstClr>
          </a:outerShdw>
        </a:effectLst>
      </dgm:spPr>
      <dgm:t>
        <a:bodyPr/>
        <a:lstStyle/>
        <a:p>
          <a:r>
            <a:rPr lang="en-US" dirty="0"/>
            <a:t>Wellness, Telemedicine, DPC, etc.</a:t>
          </a:r>
        </a:p>
      </dgm:t>
    </dgm:pt>
    <dgm:pt modelId="{48D03AAD-A9FC-4F36-ADE8-2E4044F746CE}" type="parTrans" cxnId="{8311A6FC-F80F-444C-AD25-D04ECCBA6850}">
      <dgm:prSet/>
      <dgm:spPr/>
      <dgm:t>
        <a:bodyPr/>
        <a:lstStyle/>
        <a:p>
          <a:endParaRPr lang="en-US"/>
        </a:p>
      </dgm:t>
    </dgm:pt>
    <dgm:pt modelId="{4104E5F5-C0BA-4BEB-82AA-6E188CA4912D}" type="sibTrans" cxnId="{8311A6FC-F80F-444C-AD25-D04ECCBA6850}">
      <dgm:prSet/>
      <dgm:spPr/>
      <dgm:t>
        <a:bodyPr/>
        <a:lstStyle/>
        <a:p>
          <a:endParaRPr lang="en-US"/>
        </a:p>
      </dgm:t>
    </dgm:pt>
    <dgm:pt modelId="{F53E68F4-C4C7-45B1-9E69-3A5071D0FD07}" type="pres">
      <dgm:prSet presAssocID="{7363EB8A-3485-4BBA-8368-2347862CCAE0}" presName="Name0" presStyleCnt="0">
        <dgm:presLayoutVars>
          <dgm:resizeHandles/>
        </dgm:presLayoutVars>
      </dgm:prSet>
      <dgm:spPr/>
    </dgm:pt>
    <dgm:pt modelId="{25941975-8B07-45A3-85DF-44867279BCD6}" type="pres">
      <dgm:prSet presAssocID="{74EAEF75-73FA-43E4-957C-BE3B73F87720}" presName="text" presStyleLbl="node1" presStyleIdx="0" presStyleCnt="7" custLinFactNeighborX="1291" custLinFactNeighborY="-2966">
        <dgm:presLayoutVars>
          <dgm:bulletEnabled val="1"/>
        </dgm:presLayoutVars>
      </dgm:prSet>
      <dgm:spPr/>
    </dgm:pt>
    <dgm:pt modelId="{7A8C7E9D-4440-41FF-BBCE-9207BC560F11}" type="pres">
      <dgm:prSet presAssocID="{1BCC5C34-D376-4EBA-BF57-14775A9F343C}" presName="space" presStyleCnt="0"/>
      <dgm:spPr/>
    </dgm:pt>
    <dgm:pt modelId="{C0B30013-9172-46DA-B22C-710190C2BA55}" type="pres">
      <dgm:prSet presAssocID="{4121DCCD-EE4A-4F1A-ACC5-692A55A32848}" presName="text" presStyleLbl="node1" presStyleIdx="1" presStyleCnt="7">
        <dgm:presLayoutVars>
          <dgm:bulletEnabled val="1"/>
        </dgm:presLayoutVars>
      </dgm:prSet>
      <dgm:spPr/>
    </dgm:pt>
    <dgm:pt modelId="{17B97860-842E-48EA-B234-4233FDB53701}" type="pres">
      <dgm:prSet presAssocID="{3D18662C-35F4-4050-AA77-85D630B18354}" presName="space" presStyleCnt="0"/>
      <dgm:spPr/>
    </dgm:pt>
    <dgm:pt modelId="{AF86F36F-2699-4591-B8AA-10C80F21E5B0}" type="pres">
      <dgm:prSet presAssocID="{EE977DE1-8ECA-49C5-9823-3C4508999F28}" presName="text" presStyleLbl="node1" presStyleIdx="2" presStyleCnt="7">
        <dgm:presLayoutVars>
          <dgm:bulletEnabled val="1"/>
        </dgm:presLayoutVars>
      </dgm:prSet>
      <dgm:spPr/>
    </dgm:pt>
    <dgm:pt modelId="{D02E8869-57A1-4782-B548-E0101FDE53C6}" type="pres">
      <dgm:prSet presAssocID="{DDF5E9E4-6CA2-40C3-82B1-00FEEC4428B3}" presName="space" presStyleCnt="0"/>
      <dgm:spPr/>
    </dgm:pt>
    <dgm:pt modelId="{02B868D7-A367-414B-BB53-2CE541043655}" type="pres">
      <dgm:prSet presAssocID="{15F76467-7E1C-44EF-8D26-16619149F752}" presName="text" presStyleLbl="node1" presStyleIdx="3" presStyleCnt="7">
        <dgm:presLayoutVars>
          <dgm:bulletEnabled val="1"/>
        </dgm:presLayoutVars>
      </dgm:prSet>
      <dgm:spPr/>
    </dgm:pt>
    <dgm:pt modelId="{21032277-802E-46BE-8AB7-CDB1BF9096F4}" type="pres">
      <dgm:prSet presAssocID="{3763C953-C621-46BF-A3E5-28F829FA3CB8}" presName="space" presStyleCnt="0"/>
      <dgm:spPr/>
    </dgm:pt>
    <dgm:pt modelId="{6711BC9B-4D13-4396-8BC7-C2CA26A762A4}" type="pres">
      <dgm:prSet presAssocID="{5F81162D-A9FB-443F-A7DD-527AE9D435A5}" presName="text" presStyleLbl="node1" presStyleIdx="4" presStyleCnt="7">
        <dgm:presLayoutVars>
          <dgm:bulletEnabled val="1"/>
        </dgm:presLayoutVars>
      </dgm:prSet>
      <dgm:spPr/>
    </dgm:pt>
    <dgm:pt modelId="{429CE264-EE6C-440F-9715-8AAC03B64B04}" type="pres">
      <dgm:prSet presAssocID="{6FE68E6B-FC01-473E-85A2-89C1B846CDF2}" presName="space" presStyleCnt="0"/>
      <dgm:spPr/>
    </dgm:pt>
    <dgm:pt modelId="{9F7323F5-A7A9-49C7-84AA-476809FAA8F8}" type="pres">
      <dgm:prSet presAssocID="{1F2728A8-D43E-4D05-85A9-EA9BBF0A7A47}" presName="text" presStyleLbl="node1" presStyleIdx="5" presStyleCnt="7">
        <dgm:presLayoutVars>
          <dgm:bulletEnabled val="1"/>
        </dgm:presLayoutVars>
      </dgm:prSet>
      <dgm:spPr/>
    </dgm:pt>
    <dgm:pt modelId="{9D13E868-99B7-474A-8EB7-18020439E40F}" type="pres">
      <dgm:prSet presAssocID="{4B6E2789-B194-425C-9395-1E7BFB67645A}" presName="space" presStyleCnt="0"/>
      <dgm:spPr/>
    </dgm:pt>
    <dgm:pt modelId="{BC874D95-AF61-43F9-9E06-0DDD8841FEC9}" type="pres">
      <dgm:prSet presAssocID="{9364EBBE-9667-45F6-B934-9F648A758616}" presName="text" presStyleLbl="node1" presStyleIdx="6" presStyleCnt="7">
        <dgm:presLayoutVars>
          <dgm:bulletEnabled val="1"/>
        </dgm:presLayoutVars>
      </dgm:prSet>
      <dgm:spPr/>
    </dgm:pt>
  </dgm:ptLst>
  <dgm:cxnLst>
    <dgm:cxn modelId="{ED64F704-83AE-4B91-BBC6-2EABD6BD7CC7}" srcId="{7363EB8A-3485-4BBA-8368-2347862CCAE0}" destId="{4121DCCD-EE4A-4F1A-ACC5-692A55A32848}" srcOrd="1" destOrd="0" parTransId="{A9C25A18-F4F0-43A3-8A34-4183C2C29F49}" sibTransId="{3D18662C-35F4-4050-AA77-85D630B18354}"/>
    <dgm:cxn modelId="{94660711-7C38-453D-84DB-2D0A5BE1A172}" type="presOf" srcId="{15F76467-7E1C-44EF-8D26-16619149F752}" destId="{02B868D7-A367-414B-BB53-2CE541043655}" srcOrd="0" destOrd="0" presId="urn:diagrams.loki3.com/VaryingWidthList"/>
    <dgm:cxn modelId="{AFD5A315-E54C-4430-ABB6-85E6DE48228E}" type="presOf" srcId="{1F2728A8-D43E-4D05-85A9-EA9BBF0A7A47}" destId="{9F7323F5-A7A9-49C7-84AA-476809FAA8F8}" srcOrd="0" destOrd="0" presId="urn:diagrams.loki3.com/VaryingWidthList"/>
    <dgm:cxn modelId="{05A61B39-82DA-47B3-A90D-5AECB250C35E}" srcId="{7363EB8A-3485-4BBA-8368-2347862CCAE0}" destId="{15F76467-7E1C-44EF-8D26-16619149F752}" srcOrd="3" destOrd="0" parTransId="{69571513-3FC2-4D16-9D82-764AB94CF753}" sibTransId="{3763C953-C621-46BF-A3E5-28F829FA3CB8}"/>
    <dgm:cxn modelId="{14124D68-16AE-4005-A9CF-2990187F5419}" srcId="{7363EB8A-3485-4BBA-8368-2347862CCAE0}" destId="{74EAEF75-73FA-43E4-957C-BE3B73F87720}" srcOrd="0" destOrd="0" parTransId="{70D2EE51-B109-4941-B44F-80188C6CCFEA}" sibTransId="{1BCC5C34-D376-4EBA-BF57-14775A9F343C}"/>
    <dgm:cxn modelId="{ECEF5A69-3856-4347-93C5-F871E3ECC37A}" type="presOf" srcId="{EE977DE1-8ECA-49C5-9823-3C4508999F28}" destId="{AF86F36F-2699-4591-B8AA-10C80F21E5B0}" srcOrd="0" destOrd="0" presId="urn:diagrams.loki3.com/VaryingWidthList"/>
    <dgm:cxn modelId="{918E924E-0B2A-46BB-B5C6-FF73E5B56F9C}" srcId="{7363EB8A-3485-4BBA-8368-2347862CCAE0}" destId="{5F81162D-A9FB-443F-A7DD-527AE9D435A5}" srcOrd="4" destOrd="0" parTransId="{EC105A4F-2DE8-464B-B098-9CF8506B5922}" sibTransId="{6FE68E6B-FC01-473E-85A2-89C1B846CDF2}"/>
    <dgm:cxn modelId="{2170FD6F-F07D-49D9-B5E1-3331C1CE0592}" type="presOf" srcId="{74EAEF75-73FA-43E4-957C-BE3B73F87720}" destId="{25941975-8B07-45A3-85DF-44867279BCD6}" srcOrd="0" destOrd="0" presId="urn:diagrams.loki3.com/VaryingWidthList"/>
    <dgm:cxn modelId="{D7770257-D51F-4ACF-A883-D14CE9FB86D7}" type="presOf" srcId="{4121DCCD-EE4A-4F1A-ACC5-692A55A32848}" destId="{C0B30013-9172-46DA-B22C-710190C2BA55}" srcOrd="0" destOrd="0" presId="urn:diagrams.loki3.com/VaryingWidthList"/>
    <dgm:cxn modelId="{6189248F-F8BA-48FA-AC60-6A791EF81804}" srcId="{7363EB8A-3485-4BBA-8368-2347862CCAE0}" destId="{1F2728A8-D43E-4D05-85A9-EA9BBF0A7A47}" srcOrd="5" destOrd="0" parTransId="{07B72604-296F-41EF-9D53-CAFFBFC38751}" sibTransId="{4B6E2789-B194-425C-9395-1E7BFB67645A}"/>
    <dgm:cxn modelId="{8AFF36B5-BC8F-445D-ABE2-C46BCC9740CB}" type="presOf" srcId="{9364EBBE-9667-45F6-B934-9F648A758616}" destId="{BC874D95-AF61-43F9-9E06-0DDD8841FEC9}" srcOrd="0" destOrd="0" presId="urn:diagrams.loki3.com/VaryingWidthList"/>
    <dgm:cxn modelId="{39015FD2-A570-4055-93DF-BD85273FCA43}" type="presOf" srcId="{7363EB8A-3485-4BBA-8368-2347862CCAE0}" destId="{F53E68F4-C4C7-45B1-9E69-3A5071D0FD07}" srcOrd="0" destOrd="0" presId="urn:diagrams.loki3.com/VaryingWidthList"/>
    <dgm:cxn modelId="{30EB87E0-2754-4161-B014-026C43B483D9}" type="presOf" srcId="{5F81162D-A9FB-443F-A7DD-527AE9D435A5}" destId="{6711BC9B-4D13-4396-8BC7-C2CA26A762A4}" srcOrd="0" destOrd="0" presId="urn:diagrams.loki3.com/VaryingWidthList"/>
    <dgm:cxn modelId="{4FD479E9-37B8-443E-93B0-A779481ECEBE}" srcId="{7363EB8A-3485-4BBA-8368-2347862CCAE0}" destId="{EE977DE1-8ECA-49C5-9823-3C4508999F28}" srcOrd="2" destOrd="0" parTransId="{3B23E3D3-AB9D-44A2-AAC7-1DE0F5930D38}" sibTransId="{DDF5E9E4-6CA2-40C3-82B1-00FEEC4428B3}"/>
    <dgm:cxn modelId="{8311A6FC-F80F-444C-AD25-D04ECCBA6850}" srcId="{7363EB8A-3485-4BBA-8368-2347862CCAE0}" destId="{9364EBBE-9667-45F6-B934-9F648A758616}" srcOrd="6" destOrd="0" parTransId="{48D03AAD-A9FC-4F36-ADE8-2E4044F746CE}" sibTransId="{4104E5F5-C0BA-4BEB-82AA-6E188CA4912D}"/>
    <dgm:cxn modelId="{2EA8A20C-D4E3-4062-9404-E19429E4121B}" type="presParOf" srcId="{F53E68F4-C4C7-45B1-9E69-3A5071D0FD07}" destId="{25941975-8B07-45A3-85DF-44867279BCD6}" srcOrd="0" destOrd="0" presId="urn:diagrams.loki3.com/VaryingWidthList"/>
    <dgm:cxn modelId="{50423127-B7C0-40C5-B017-7AF9749647E1}" type="presParOf" srcId="{F53E68F4-C4C7-45B1-9E69-3A5071D0FD07}" destId="{7A8C7E9D-4440-41FF-BBCE-9207BC560F11}" srcOrd="1" destOrd="0" presId="urn:diagrams.loki3.com/VaryingWidthList"/>
    <dgm:cxn modelId="{F410F618-A4FB-4E78-8DD9-08BE1C7C7E9A}" type="presParOf" srcId="{F53E68F4-C4C7-45B1-9E69-3A5071D0FD07}" destId="{C0B30013-9172-46DA-B22C-710190C2BA55}" srcOrd="2" destOrd="0" presId="urn:diagrams.loki3.com/VaryingWidthList"/>
    <dgm:cxn modelId="{B6BD7318-1059-40E6-BC73-A55BA1B01652}" type="presParOf" srcId="{F53E68F4-C4C7-45B1-9E69-3A5071D0FD07}" destId="{17B97860-842E-48EA-B234-4233FDB53701}" srcOrd="3" destOrd="0" presId="urn:diagrams.loki3.com/VaryingWidthList"/>
    <dgm:cxn modelId="{A7428A45-BE83-47BE-B2CD-D8D30B1E2333}" type="presParOf" srcId="{F53E68F4-C4C7-45B1-9E69-3A5071D0FD07}" destId="{AF86F36F-2699-4591-B8AA-10C80F21E5B0}" srcOrd="4" destOrd="0" presId="urn:diagrams.loki3.com/VaryingWidthList"/>
    <dgm:cxn modelId="{0BA2BB76-C36A-4F04-A7A3-A816F6655B5B}" type="presParOf" srcId="{F53E68F4-C4C7-45B1-9E69-3A5071D0FD07}" destId="{D02E8869-57A1-4782-B548-E0101FDE53C6}" srcOrd="5" destOrd="0" presId="urn:diagrams.loki3.com/VaryingWidthList"/>
    <dgm:cxn modelId="{AB8FBB12-E081-47CB-A01D-5701A067213D}" type="presParOf" srcId="{F53E68F4-C4C7-45B1-9E69-3A5071D0FD07}" destId="{02B868D7-A367-414B-BB53-2CE541043655}" srcOrd="6" destOrd="0" presId="urn:diagrams.loki3.com/VaryingWidthList"/>
    <dgm:cxn modelId="{0BDFBAAE-445D-4000-8DAC-C5380CBA3E1E}" type="presParOf" srcId="{F53E68F4-C4C7-45B1-9E69-3A5071D0FD07}" destId="{21032277-802E-46BE-8AB7-CDB1BF9096F4}" srcOrd="7" destOrd="0" presId="urn:diagrams.loki3.com/VaryingWidthList"/>
    <dgm:cxn modelId="{0F100D4C-28A9-453F-BE99-58A99A151011}" type="presParOf" srcId="{F53E68F4-C4C7-45B1-9E69-3A5071D0FD07}" destId="{6711BC9B-4D13-4396-8BC7-C2CA26A762A4}" srcOrd="8" destOrd="0" presId="urn:diagrams.loki3.com/VaryingWidthList"/>
    <dgm:cxn modelId="{0CE0C48D-9240-4D28-BFAD-8C0944E8412C}" type="presParOf" srcId="{F53E68F4-C4C7-45B1-9E69-3A5071D0FD07}" destId="{429CE264-EE6C-440F-9715-8AAC03B64B04}" srcOrd="9" destOrd="0" presId="urn:diagrams.loki3.com/VaryingWidthList"/>
    <dgm:cxn modelId="{83EAA7CB-8810-432E-8037-4088D3340E57}" type="presParOf" srcId="{F53E68F4-C4C7-45B1-9E69-3A5071D0FD07}" destId="{9F7323F5-A7A9-49C7-84AA-476809FAA8F8}" srcOrd="10" destOrd="0" presId="urn:diagrams.loki3.com/VaryingWidthList"/>
    <dgm:cxn modelId="{080A2306-5B07-4DEB-B29C-B029B5AE1AE8}" type="presParOf" srcId="{F53E68F4-C4C7-45B1-9E69-3A5071D0FD07}" destId="{9D13E868-99B7-474A-8EB7-18020439E40F}" srcOrd="11" destOrd="0" presId="urn:diagrams.loki3.com/VaryingWidthList"/>
    <dgm:cxn modelId="{80EE8E3E-B4C4-4C62-B576-9857B8A955AE}" type="presParOf" srcId="{F53E68F4-C4C7-45B1-9E69-3A5071D0FD07}" destId="{BC874D95-AF61-43F9-9E06-0DDD8841FEC9}" srcOrd="1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41975-8B07-45A3-85DF-44867279BCD6}">
      <dsp:nvSpPr>
        <dsp:cNvPr id="0" name=""/>
        <dsp:cNvSpPr/>
      </dsp:nvSpPr>
      <dsp:spPr>
        <a:xfrm>
          <a:off x="2529666" y="0"/>
          <a:ext cx="3150000" cy="7421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t>Administration</a:t>
          </a:r>
        </a:p>
      </dsp:txBody>
      <dsp:txXfrm>
        <a:off x="2529666" y="0"/>
        <a:ext cx="3150000" cy="742156"/>
      </dsp:txXfrm>
    </dsp:sp>
    <dsp:sp modelId="{C0B30013-9172-46DA-B22C-710190C2BA55}">
      <dsp:nvSpPr>
        <dsp:cNvPr id="0" name=""/>
        <dsp:cNvSpPr/>
      </dsp:nvSpPr>
      <dsp:spPr>
        <a:xfrm>
          <a:off x="2174000" y="779727"/>
          <a:ext cx="3780000" cy="7421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t>Utilization Review</a:t>
          </a:r>
        </a:p>
      </dsp:txBody>
      <dsp:txXfrm>
        <a:off x="2174000" y="779727"/>
        <a:ext cx="3780000" cy="742156"/>
      </dsp:txXfrm>
    </dsp:sp>
    <dsp:sp modelId="{AF86F36F-2699-4591-B8AA-10C80F21E5B0}">
      <dsp:nvSpPr>
        <dsp:cNvPr id="0" name=""/>
        <dsp:cNvSpPr/>
      </dsp:nvSpPr>
      <dsp:spPr>
        <a:xfrm>
          <a:off x="1949000" y="1558991"/>
          <a:ext cx="4230000" cy="7421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t>Stop Loss Protection</a:t>
          </a:r>
        </a:p>
      </dsp:txBody>
      <dsp:txXfrm>
        <a:off x="1949000" y="1558991"/>
        <a:ext cx="4230000" cy="742156"/>
      </dsp:txXfrm>
    </dsp:sp>
    <dsp:sp modelId="{02B868D7-A367-414B-BB53-2CE541043655}">
      <dsp:nvSpPr>
        <dsp:cNvPr id="0" name=""/>
        <dsp:cNvSpPr/>
      </dsp:nvSpPr>
      <dsp:spPr>
        <a:xfrm>
          <a:off x="714875" y="2338255"/>
          <a:ext cx="6698249" cy="7421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t>Critical Illness/Care Management</a:t>
          </a:r>
        </a:p>
      </dsp:txBody>
      <dsp:txXfrm>
        <a:off x="714875" y="2338255"/>
        <a:ext cx="6698249" cy="742156"/>
      </dsp:txXfrm>
    </dsp:sp>
    <dsp:sp modelId="{6711BC9B-4D13-4396-8BC7-C2CA26A762A4}">
      <dsp:nvSpPr>
        <dsp:cNvPr id="0" name=""/>
        <dsp:cNvSpPr/>
      </dsp:nvSpPr>
      <dsp:spPr>
        <a:xfrm>
          <a:off x="1273999" y="3117519"/>
          <a:ext cx="5580000" cy="7421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t>Pharmacy Benefit Manager</a:t>
          </a:r>
        </a:p>
      </dsp:txBody>
      <dsp:txXfrm>
        <a:off x="1273999" y="3117519"/>
        <a:ext cx="5580000" cy="742156"/>
      </dsp:txXfrm>
    </dsp:sp>
    <dsp:sp modelId="{9F7323F5-A7A9-49C7-84AA-476809FAA8F8}">
      <dsp:nvSpPr>
        <dsp:cNvPr id="0" name=""/>
        <dsp:cNvSpPr/>
      </dsp:nvSpPr>
      <dsp:spPr>
        <a:xfrm>
          <a:off x="3119000" y="3896783"/>
          <a:ext cx="1890000" cy="7421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t>Network</a:t>
          </a:r>
        </a:p>
      </dsp:txBody>
      <dsp:txXfrm>
        <a:off x="3119000" y="3896783"/>
        <a:ext cx="1890000" cy="742156"/>
      </dsp:txXfrm>
    </dsp:sp>
    <dsp:sp modelId="{BC874D95-AF61-43F9-9E06-0DDD8841FEC9}">
      <dsp:nvSpPr>
        <dsp:cNvPr id="0" name=""/>
        <dsp:cNvSpPr/>
      </dsp:nvSpPr>
      <dsp:spPr>
        <a:xfrm>
          <a:off x="675500" y="4676047"/>
          <a:ext cx="6776999" cy="742156"/>
        </a:xfrm>
        <a:prstGeom prst="rect">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t>Wellness, Telemedicine, DPC, etc.</a:t>
          </a:r>
        </a:p>
      </dsp:txBody>
      <dsp:txXfrm>
        <a:off x="675500" y="4676047"/>
        <a:ext cx="6776999" cy="74215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2A9F0B0-DB27-47FB-8449-5B3C3AB1866B}" type="datetimeFigureOut">
              <a:rPr lang="en-US" smtClean="0"/>
              <a:t>8/2/2024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589C9DF-6C83-4B91-B396-BB036F6803C4}" type="slidenum">
              <a:rPr lang="en-US" smtClean="0"/>
              <a:t>‹#›</a:t>
            </a:fld>
            <a:endParaRPr lang="en-US" dirty="0"/>
          </a:p>
        </p:txBody>
      </p:sp>
    </p:spTree>
    <p:extLst>
      <p:ext uri="{BB962C8B-B14F-4D97-AF65-F5344CB8AC3E}">
        <p14:creationId xmlns:p14="http://schemas.microsoft.com/office/powerpoint/2010/main" val="27322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C53D6-7E73-47BD-86E2-5924E026C8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39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14.tif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tif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8.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11.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1">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A23643-C240-49A8-BFFB-2C85F33AD7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1" y="0"/>
            <a:ext cx="12174397" cy="6858000"/>
          </a:xfrm>
          <a:prstGeom prst="rect">
            <a:avLst/>
          </a:prstGeom>
        </p:spPr>
      </p:pic>
    </p:spTree>
    <p:extLst>
      <p:ext uri="{BB962C8B-B14F-4D97-AF65-F5344CB8AC3E}">
        <p14:creationId xmlns:p14="http://schemas.microsoft.com/office/powerpoint/2010/main" val="39192580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6EC4B16-07A7-467C-A1BD-F0275D2A6F3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83450" y="-1"/>
            <a:ext cx="4908550" cy="6862665"/>
          </a:xfrm>
          <a:prstGeom prst="rect">
            <a:avLst/>
          </a:prstGeom>
        </p:spPr>
      </p:pic>
      <p:sp>
        <p:nvSpPr>
          <p:cNvPr id="2" name="Title 1">
            <a:extLst>
              <a:ext uri="{FF2B5EF4-FFF2-40B4-BE49-F238E27FC236}">
                <a16:creationId xmlns:a16="http://schemas.microsoft.com/office/drawing/2014/main" id="{2EEF6BCD-BE1A-1D4D-981A-21850383A2F9}"/>
              </a:ext>
            </a:extLst>
          </p:cNvPr>
          <p:cNvSpPr>
            <a:spLocks noGrp="1"/>
          </p:cNvSpPr>
          <p:nvPr>
            <p:ph type="title"/>
          </p:nvPr>
        </p:nvSpPr>
        <p:spPr>
          <a:xfrm>
            <a:off x="1271012" y="0"/>
            <a:ext cx="4864612" cy="1325563"/>
          </a:xfrm>
          <a:prstGeom prst="rect">
            <a:avLst/>
          </a:prstGeom>
        </p:spPr>
        <p:txBody>
          <a:bodyPr anchor="ctr"/>
          <a:lstStyle>
            <a:lvl1pPr>
              <a:defRPr sz="2400" b="1" i="0">
                <a:solidFill>
                  <a:schemeClr val="tx2"/>
                </a:solidFill>
                <a:latin typeface="Montserrat ExtraBold" pitchFamily="2" charset="77"/>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BB8D85B-4602-6441-BB56-CB188242F6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4417" t="21836" r="-4417"/>
          <a:stretch/>
        </p:blipFill>
        <p:spPr>
          <a:xfrm>
            <a:off x="0" y="0"/>
            <a:ext cx="1138556" cy="1933797"/>
          </a:xfrm>
          <a:prstGeom prst="rect">
            <a:avLst/>
          </a:prstGeom>
        </p:spPr>
      </p:pic>
      <p:sp>
        <p:nvSpPr>
          <p:cNvPr id="10" name="Text Placeholder 18">
            <a:extLst>
              <a:ext uri="{FF2B5EF4-FFF2-40B4-BE49-F238E27FC236}">
                <a16:creationId xmlns:a16="http://schemas.microsoft.com/office/drawing/2014/main" id="{A81C835B-7C04-D741-9EB6-0ADB283C327E}"/>
              </a:ext>
            </a:extLst>
          </p:cNvPr>
          <p:cNvSpPr>
            <a:spLocks noGrp="1"/>
          </p:cNvSpPr>
          <p:nvPr>
            <p:ph type="body" sz="quarter" idx="12"/>
          </p:nvPr>
        </p:nvSpPr>
        <p:spPr>
          <a:xfrm>
            <a:off x="445816" y="1829347"/>
            <a:ext cx="6151686" cy="3594960"/>
          </a:xfrm>
        </p:spPr>
        <p:txBody>
          <a:bodyPr>
            <a:normAutofit/>
          </a:bodyPr>
          <a:lstStyle>
            <a:lvl1pPr marL="171446" indent="-171446">
              <a:buFontTx/>
              <a:buBlip>
                <a:blip r:embed="rId4"/>
              </a:buBlip>
              <a:defRPr sz="1500" b="0" i="0">
                <a:latin typeface="Montserrat SemiBold" pitchFamily="2" charset="77"/>
                <a:ea typeface="Verdana" panose="020B0604030504040204" pitchFamily="34" charset="0"/>
                <a:cs typeface="Verdana" panose="020B0604030504040204" pitchFamily="34" charset="0"/>
              </a:defRPr>
            </a:lvl1pPr>
            <a:lvl2pPr marL="514337" indent="-171446">
              <a:buFontTx/>
              <a:buBlip>
                <a:blip r:embed="rId4"/>
              </a:buBlip>
              <a:defRPr sz="1350" b="0" i="0">
                <a:latin typeface="Montserrat SemiBold" pitchFamily="2" charset="77"/>
                <a:ea typeface="Verdana" panose="020B0604030504040204" pitchFamily="34" charset="0"/>
                <a:cs typeface="Verdana" panose="020B0604030504040204" pitchFamily="34" charset="0"/>
              </a:defRPr>
            </a:lvl2pPr>
            <a:lvl3pPr marL="857228" indent="-171446">
              <a:buFontTx/>
              <a:buBlip>
                <a:blip r:embed="rId4"/>
              </a:buBlip>
              <a:defRPr sz="1200" b="0" i="0">
                <a:latin typeface="Montserrat SemiBold" pitchFamily="2" charset="77"/>
                <a:ea typeface="Verdana" panose="020B0604030504040204" pitchFamily="34" charset="0"/>
                <a:cs typeface="Verdana" panose="020B0604030504040204" pitchFamily="34" charset="0"/>
              </a:defRPr>
            </a:lvl3pPr>
            <a:lvl4pPr marL="1200120" indent="-171446">
              <a:buFontTx/>
              <a:buBlip>
                <a:blip r:embed="rId4"/>
              </a:buBlip>
              <a:defRPr sz="1050" b="0" i="0">
                <a:latin typeface="Montserrat SemiBold" pitchFamily="2" charset="77"/>
                <a:ea typeface="Verdana" panose="020B0604030504040204" pitchFamily="34" charset="0"/>
                <a:cs typeface="Verdana" panose="020B0604030504040204" pitchFamily="34" charset="0"/>
              </a:defRPr>
            </a:lvl4pPr>
            <a:lvl5pPr marL="1543012" indent="-171446">
              <a:buFontTx/>
              <a:buBlip>
                <a:blip r:embed="rId4"/>
              </a:buBlip>
              <a:defRPr sz="1050" b="0" i="0">
                <a:latin typeface="Montserrat SemiBold" pitchFamily="2" charset="77"/>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8F0A84D8-A4D9-4D41-918B-097BC91FA1EB}"/>
              </a:ext>
            </a:extLst>
          </p:cNvPr>
          <p:cNvSpPr/>
          <p:nvPr userDrawn="1"/>
        </p:nvSpPr>
        <p:spPr>
          <a:xfrm>
            <a:off x="8272114" y="1905519"/>
            <a:ext cx="3035300" cy="3035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A2B67CA4-48B7-4083-B203-5048E6DDBBFD}"/>
              </a:ext>
            </a:extLst>
          </p:cNvPr>
          <p:cNvGrpSpPr/>
          <p:nvPr userDrawn="1"/>
        </p:nvGrpSpPr>
        <p:grpSpPr>
          <a:xfrm>
            <a:off x="8743931" y="2458571"/>
            <a:ext cx="2091665" cy="1940858"/>
            <a:chOff x="7525190" y="2563022"/>
            <a:chExt cx="2788886" cy="1940858"/>
          </a:xfrm>
        </p:grpSpPr>
        <p:sp>
          <p:nvSpPr>
            <p:cNvPr id="13" name="Rectangle 12">
              <a:extLst>
                <a:ext uri="{FF2B5EF4-FFF2-40B4-BE49-F238E27FC236}">
                  <a16:creationId xmlns:a16="http://schemas.microsoft.com/office/drawing/2014/main" id="{2E4342DF-91B1-44E6-A26F-D0B28B02176E}"/>
                </a:ext>
              </a:extLst>
            </p:cNvPr>
            <p:cNvSpPr/>
            <p:nvPr userDrawn="1"/>
          </p:nvSpPr>
          <p:spPr>
            <a:xfrm>
              <a:off x="7525190" y="2563022"/>
              <a:ext cx="2788886" cy="128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78A59732-3075-4D38-B344-882F99050D51}"/>
                </a:ext>
              </a:extLst>
            </p:cNvPr>
            <p:cNvSpPr/>
            <p:nvPr userDrawn="1"/>
          </p:nvSpPr>
          <p:spPr>
            <a:xfrm>
              <a:off x="7525190" y="4375694"/>
              <a:ext cx="2788886" cy="128186"/>
            </a:xfrm>
            <a:prstGeom prst="rect">
              <a:avLst/>
            </a:prstGeom>
            <a:solidFill>
              <a:srgbClr val="6CC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itle 5">
            <a:extLst>
              <a:ext uri="{FF2B5EF4-FFF2-40B4-BE49-F238E27FC236}">
                <a16:creationId xmlns:a16="http://schemas.microsoft.com/office/drawing/2014/main" id="{C34BE4D2-B6CD-470A-9C70-51414A36BCDD}"/>
              </a:ext>
            </a:extLst>
          </p:cNvPr>
          <p:cNvSpPr txBox="1">
            <a:spLocks/>
          </p:cNvSpPr>
          <p:nvPr userDrawn="1"/>
        </p:nvSpPr>
        <p:spPr>
          <a:xfrm>
            <a:off x="8743932" y="3222655"/>
            <a:ext cx="2221382" cy="401535"/>
          </a:xfrm>
        </p:spPr>
        <p:txBody>
          <a:bodyPr>
            <a:noAutofit/>
          </a:bodyPr>
          <a:lstStyle>
            <a:lvl1pPr algn="l" defTabSz="685800" rtl="0" eaLnBrk="1" latinLnBrk="0" hangingPunct="1">
              <a:lnSpc>
                <a:spcPct val="90000"/>
              </a:lnSpc>
              <a:spcBef>
                <a:spcPct val="0"/>
              </a:spcBef>
              <a:buNone/>
              <a:defRPr sz="2000" b="1"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sz="2400" dirty="0">
              <a:solidFill>
                <a:schemeClr val="bg1"/>
              </a:solidFill>
            </a:endParaRPr>
          </a:p>
        </p:txBody>
      </p:sp>
      <p:pic>
        <p:nvPicPr>
          <p:cNvPr id="17" name="Picture 16">
            <a:extLst>
              <a:ext uri="{FF2B5EF4-FFF2-40B4-BE49-F238E27FC236}">
                <a16:creationId xmlns:a16="http://schemas.microsoft.com/office/drawing/2014/main" id="{E2D81ED1-C119-4AD1-817F-B4EA56DFAB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39300" y="6194929"/>
            <a:ext cx="1764718" cy="379050"/>
          </a:xfrm>
          <a:prstGeom prst="rect">
            <a:avLst/>
          </a:prstGeom>
        </p:spPr>
      </p:pic>
    </p:spTree>
    <p:extLst>
      <p:ext uri="{BB962C8B-B14F-4D97-AF65-F5344CB8AC3E}">
        <p14:creationId xmlns:p14="http://schemas.microsoft.com/office/powerpoint/2010/main" val="33999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13DCDF-61CC-F34E-B432-57F41563762D}"/>
              </a:ext>
            </a:extLst>
          </p:cNvPr>
          <p:cNvSpPr/>
          <p:nvPr/>
        </p:nvSpPr>
        <p:spPr>
          <a:xfrm>
            <a:off x="10835640" y="1104392"/>
            <a:ext cx="1356360" cy="483920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5" name="Rectangle 4">
            <a:extLst>
              <a:ext uri="{FF2B5EF4-FFF2-40B4-BE49-F238E27FC236}">
                <a16:creationId xmlns:a16="http://schemas.microsoft.com/office/drawing/2014/main" id="{04819FCB-8189-654E-98ED-83300A567D01}"/>
              </a:ext>
            </a:extLst>
          </p:cNvPr>
          <p:cNvSpPr/>
          <p:nvPr/>
        </p:nvSpPr>
        <p:spPr>
          <a:xfrm>
            <a:off x="6656832" y="1104392"/>
            <a:ext cx="3934968" cy="483920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10" name="Rectangle 9">
            <a:extLst>
              <a:ext uri="{FF2B5EF4-FFF2-40B4-BE49-F238E27FC236}">
                <a16:creationId xmlns:a16="http://schemas.microsoft.com/office/drawing/2014/main" id="{AF89BCCE-DBCA-6F4F-9528-638FF4C81466}"/>
              </a:ext>
            </a:extLst>
          </p:cNvPr>
          <p:cNvSpPr/>
          <p:nvPr/>
        </p:nvSpPr>
        <p:spPr>
          <a:xfrm>
            <a:off x="594360" y="4983480"/>
            <a:ext cx="5818632" cy="96012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pic>
        <p:nvPicPr>
          <p:cNvPr id="12" name="Picture 11">
            <a:extLst>
              <a:ext uri="{FF2B5EF4-FFF2-40B4-BE49-F238E27FC236}">
                <a16:creationId xmlns:a16="http://schemas.microsoft.com/office/drawing/2014/main" id="{3C0D1F47-E3D0-C945-8EEF-7BEC2BCD39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 y="1104392"/>
            <a:ext cx="5818632" cy="3879088"/>
          </a:xfrm>
          <a:prstGeom prst="rect">
            <a:avLst/>
          </a:prstGeom>
        </p:spPr>
      </p:pic>
      <p:pic>
        <p:nvPicPr>
          <p:cNvPr id="13" name="Picture 12">
            <a:extLst>
              <a:ext uri="{FF2B5EF4-FFF2-40B4-BE49-F238E27FC236}">
                <a16:creationId xmlns:a16="http://schemas.microsoft.com/office/drawing/2014/main" id="{120F80FA-7E8B-E44C-B2E5-FF005CF0F7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5776" y="5356352"/>
            <a:ext cx="1103376" cy="234892"/>
          </a:xfrm>
          <a:prstGeom prst="rect">
            <a:avLst/>
          </a:prstGeom>
        </p:spPr>
      </p:pic>
      <p:pic>
        <p:nvPicPr>
          <p:cNvPr id="14" name="Picture 13">
            <a:extLst>
              <a:ext uri="{FF2B5EF4-FFF2-40B4-BE49-F238E27FC236}">
                <a16:creationId xmlns:a16="http://schemas.microsoft.com/office/drawing/2014/main" id="{C1D1F8BD-14C8-5B47-9B31-C890F7967DB8}"/>
              </a:ext>
            </a:extLst>
          </p:cNvPr>
          <p:cNvPicPr>
            <a:picLocks noChangeAspect="1"/>
          </p:cNvPicPr>
          <p:nvPr/>
        </p:nvPicPr>
        <p:blipFill rotWithShape="1">
          <a:blip r:embed="rId4"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166853" y="0"/>
            <a:ext cx="2376363" cy="4983480"/>
          </a:xfrm>
          <a:prstGeom prst="rect">
            <a:avLst/>
          </a:prstGeom>
        </p:spPr>
      </p:pic>
      <p:sp>
        <p:nvSpPr>
          <p:cNvPr id="17" name="Title 16">
            <a:extLst>
              <a:ext uri="{FF2B5EF4-FFF2-40B4-BE49-F238E27FC236}">
                <a16:creationId xmlns:a16="http://schemas.microsoft.com/office/drawing/2014/main" id="{8AED7C2A-121B-E64D-9316-9C73417D2E44}"/>
              </a:ext>
            </a:extLst>
          </p:cNvPr>
          <p:cNvSpPr>
            <a:spLocks noGrp="1"/>
          </p:cNvSpPr>
          <p:nvPr>
            <p:ph type="title"/>
          </p:nvPr>
        </p:nvSpPr>
        <p:spPr>
          <a:xfrm>
            <a:off x="6951460" y="1366617"/>
            <a:ext cx="3345712" cy="1062923"/>
          </a:xfrm>
          <a:prstGeom prst="rect">
            <a:avLst/>
          </a:prstGeom>
        </p:spPr>
        <p:txBody>
          <a:bodyPr anchor="ctr"/>
          <a:lstStyle>
            <a:lvl1pPr>
              <a:defRPr b="0" i="0">
                <a:solidFill>
                  <a:schemeClr val="bg1"/>
                </a:solidFill>
                <a:latin typeface="Montserrat ExtraBold" pitchFamily="2" charset="77"/>
              </a:defRPr>
            </a:lvl1p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FE940F11-68C9-1A4F-B8BC-F092B3958B43}"/>
              </a:ext>
            </a:extLst>
          </p:cNvPr>
          <p:cNvSpPr>
            <a:spLocks noGrp="1"/>
          </p:cNvSpPr>
          <p:nvPr>
            <p:ph type="body" sz="quarter" idx="10"/>
          </p:nvPr>
        </p:nvSpPr>
        <p:spPr>
          <a:xfrm>
            <a:off x="6951460" y="2606421"/>
            <a:ext cx="3121025" cy="1835150"/>
          </a:xfrm>
        </p:spPr>
        <p:txBody>
          <a:bodyPr>
            <a:noAutofit/>
          </a:bodyPr>
          <a:lstStyle>
            <a:lvl1pPr marL="228600" indent="-228600">
              <a:buFontTx/>
              <a:buBlip>
                <a:blip r:embed="rId5"/>
              </a:buBlip>
              <a:defRPr sz="1800" b="1" i="0">
                <a:solidFill>
                  <a:schemeClr val="bg1"/>
                </a:solidFill>
                <a:latin typeface="Montserrat SemiBold" pitchFamily="2" charset="77"/>
              </a:defRPr>
            </a:lvl1pPr>
            <a:lvl2pPr marL="685800" indent="-228600">
              <a:buFontTx/>
              <a:buBlip>
                <a:blip r:embed="rId5"/>
              </a:buBlip>
              <a:defRPr sz="1600" b="1" i="0">
                <a:solidFill>
                  <a:schemeClr val="bg1"/>
                </a:solidFill>
                <a:latin typeface="Montserrat SemiBold" pitchFamily="2" charset="77"/>
              </a:defRPr>
            </a:lvl2pPr>
            <a:lvl3pPr marL="1143000" indent="-228600">
              <a:buFontTx/>
              <a:buBlip>
                <a:blip r:embed="rId5"/>
              </a:buBlip>
              <a:defRPr sz="1400" b="1" i="0">
                <a:solidFill>
                  <a:schemeClr val="bg1"/>
                </a:solidFill>
                <a:latin typeface="Montserrat SemiBold" pitchFamily="2" charset="77"/>
              </a:defRPr>
            </a:lvl3pPr>
            <a:lvl4pPr marL="1600200" indent="-228600">
              <a:buFontTx/>
              <a:buBlip>
                <a:blip r:embed="rId5"/>
              </a:buBlip>
              <a:defRPr sz="1200" b="1" i="0">
                <a:solidFill>
                  <a:schemeClr val="bg1"/>
                </a:solidFill>
                <a:latin typeface="Montserrat SemiBold" pitchFamily="2" charset="77"/>
              </a:defRPr>
            </a:lvl4pPr>
            <a:lvl5pPr marL="2057400" indent="-228600">
              <a:buFontTx/>
              <a:buBlip>
                <a:blip r:embed="rId5"/>
              </a:buBlip>
              <a:defRPr sz="1200" b="1" i="0">
                <a:solidFill>
                  <a:schemeClr val="bg1"/>
                </a:solidFill>
                <a:latin typeface="Montserrat SemiBol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151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CAECA9-43E9-4DD4-9716-FA582ACC11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A2278C5-C38E-7E45-BF5C-0EFB049C06D3}"/>
              </a:ext>
            </a:extLst>
          </p:cNvPr>
          <p:cNvSpPr/>
          <p:nvPr/>
        </p:nvSpPr>
        <p:spPr>
          <a:xfrm>
            <a:off x="-20660" y="2583051"/>
            <a:ext cx="4592665" cy="4274949"/>
          </a:xfrm>
          <a:custGeom>
            <a:avLst/>
            <a:gdLst>
              <a:gd name="connsiteX0" fmla="*/ 0 w 4587498"/>
              <a:gd name="connsiteY0" fmla="*/ 0 h 6858000"/>
              <a:gd name="connsiteX1" fmla="*/ 4587498 w 4587498"/>
              <a:gd name="connsiteY1" fmla="*/ 0 h 6858000"/>
              <a:gd name="connsiteX2" fmla="*/ 4587498 w 4587498"/>
              <a:gd name="connsiteY2" fmla="*/ 6858000 h 6858000"/>
              <a:gd name="connsiteX3" fmla="*/ 0 w 4587498"/>
              <a:gd name="connsiteY3" fmla="*/ 6858000 h 6858000"/>
              <a:gd name="connsiteX4" fmla="*/ 0 w 4587498"/>
              <a:gd name="connsiteY4" fmla="*/ 0 h 6858000"/>
              <a:gd name="connsiteX0" fmla="*/ 0 w 4592665"/>
              <a:gd name="connsiteY0" fmla="*/ 4122549 h 6858000"/>
              <a:gd name="connsiteX1" fmla="*/ 4592665 w 4592665"/>
              <a:gd name="connsiteY1" fmla="*/ 0 h 6858000"/>
              <a:gd name="connsiteX2" fmla="*/ 4592665 w 4592665"/>
              <a:gd name="connsiteY2" fmla="*/ 6858000 h 6858000"/>
              <a:gd name="connsiteX3" fmla="*/ 5167 w 4592665"/>
              <a:gd name="connsiteY3" fmla="*/ 6858000 h 6858000"/>
              <a:gd name="connsiteX4" fmla="*/ 0 w 4592665"/>
              <a:gd name="connsiteY4" fmla="*/ 4122549 h 6858000"/>
              <a:gd name="connsiteX0" fmla="*/ 0 w 4592665"/>
              <a:gd name="connsiteY0" fmla="*/ 1539498 h 4274949"/>
              <a:gd name="connsiteX1" fmla="*/ 4587499 w 4592665"/>
              <a:gd name="connsiteY1" fmla="*/ 0 h 4274949"/>
              <a:gd name="connsiteX2" fmla="*/ 4592665 w 4592665"/>
              <a:gd name="connsiteY2" fmla="*/ 4274949 h 4274949"/>
              <a:gd name="connsiteX3" fmla="*/ 5167 w 4592665"/>
              <a:gd name="connsiteY3" fmla="*/ 4274949 h 4274949"/>
              <a:gd name="connsiteX4" fmla="*/ 0 w 4592665"/>
              <a:gd name="connsiteY4" fmla="*/ 1539498 h 427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665" h="4274949">
                <a:moveTo>
                  <a:pt x="0" y="1539498"/>
                </a:moveTo>
                <a:lnTo>
                  <a:pt x="4587499" y="0"/>
                </a:lnTo>
                <a:lnTo>
                  <a:pt x="4592665" y="4274949"/>
                </a:lnTo>
                <a:lnTo>
                  <a:pt x="5167" y="4274949"/>
                </a:lnTo>
                <a:cubicBezTo>
                  <a:pt x="3445" y="3363132"/>
                  <a:pt x="1722" y="2451315"/>
                  <a:pt x="0" y="1539498"/>
                </a:cubicBezTo>
                <a:close/>
              </a:path>
            </a:pathLst>
          </a:custGeom>
          <a:solidFill>
            <a:schemeClr val="accent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2" name="Title 1">
            <a:extLst>
              <a:ext uri="{FF2B5EF4-FFF2-40B4-BE49-F238E27FC236}">
                <a16:creationId xmlns:a16="http://schemas.microsoft.com/office/drawing/2014/main" id="{B6775810-9CB1-754B-BD5C-D26048DF80F8}"/>
              </a:ext>
            </a:extLst>
          </p:cNvPr>
          <p:cNvSpPr>
            <a:spLocks noGrp="1"/>
          </p:cNvSpPr>
          <p:nvPr>
            <p:ph type="ctrTitle" hasCustomPrompt="1"/>
          </p:nvPr>
        </p:nvSpPr>
        <p:spPr>
          <a:xfrm>
            <a:off x="688244" y="4759330"/>
            <a:ext cx="3392976" cy="460903"/>
          </a:xfrm>
          <a:prstGeom prst="rect">
            <a:avLst/>
          </a:prstGeom>
        </p:spPr>
        <p:txBody>
          <a:bodyPr anchor="t">
            <a:normAutofit/>
          </a:bodyPr>
          <a:lstStyle>
            <a:lvl1pPr algn="l">
              <a:defRPr sz="2100" b="1" i="0">
                <a:solidFill>
                  <a:schemeClr val="bg1"/>
                </a:solidFill>
                <a:latin typeface="Montserrat ExtraBold" pitchFamily="2" charset="77"/>
                <a:ea typeface="Verdana" panose="020B0604030504040204" pitchFamily="34" charset="0"/>
                <a:cs typeface="Verdana" panose="020B0604030504040204" pitchFamily="34" charset="0"/>
              </a:defRPr>
            </a:lvl1pPr>
          </a:lstStyle>
          <a:p>
            <a:r>
              <a:rPr lang="en-US" dirty="0"/>
              <a:t>Title Slide</a:t>
            </a:r>
          </a:p>
        </p:txBody>
      </p:sp>
      <p:sp>
        <p:nvSpPr>
          <p:cNvPr id="3" name="Subtitle 2">
            <a:extLst>
              <a:ext uri="{FF2B5EF4-FFF2-40B4-BE49-F238E27FC236}">
                <a16:creationId xmlns:a16="http://schemas.microsoft.com/office/drawing/2014/main" id="{A8C9B200-C57C-7A4C-A9EE-D88D21AE7851}"/>
              </a:ext>
            </a:extLst>
          </p:cNvPr>
          <p:cNvSpPr>
            <a:spLocks noGrp="1"/>
          </p:cNvSpPr>
          <p:nvPr>
            <p:ph type="subTitle" idx="1" hasCustomPrompt="1"/>
          </p:nvPr>
        </p:nvSpPr>
        <p:spPr>
          <a:xfrm>
            <a:off x="688244" y="5220231"/>
            <a:ext cx="3392976" cy="436562"/>
          </a:xfrm>
        </p:spPr>
        <p:txBody>
          <a:bodyPr anchor="t">
            <a:normAutofit/>
          </a:bodyPr>
          <a:lstStyle>
            <a:lvl1pPr marL="0" indent="0" algn="l">
              <a:buNone/>
              <a:defRPr sz="1200" b="0" i="0">
                <a:solidFill>
                  <a:schemeClr val="bg1"/>
                </a:solidFill>
                <a:latin typeface="Montserrat Regular" pitchFamily="2" charset="77"/>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style</a:t>
            </a:r>
          </a:p>
        </p:txBody>
      </p:sp>
      <p:sp>
        <p:nvSpPr>
          <p:cNvPr id="26" name="Rectangle 25">
            <a:extLst>
              <a:ext uri="{FF2B5EF4-FFF2-40B4-BE49-F238E27FC236}">
                <a16:creationId xmlns:a16="http://schemas.microsoft.com/office/drawing/2014/main" id="{858400B1-9B6F-2E45-944F-A83973D5A81E}"/>
              </a:ext>
            </a:extLst>
          </p:cNvPr>
          <p:cNvSpPr/>
          <p:nvPr/>
        </p:nvSpPr>
        <p:spPr>
          <a:xfrm>
            <a:off x="535844" y="4759330"/>
            <a:ext cx="99483" cy="1197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solidFill>
                <a:srgbClr val="FFFFFF"/>
              </a:solidFill>
              <a:latin typeface="Montserrat" pitchFamily="2" charset="77"/>
            </a:endParaRPr>
          </a:p>
        </p:txBody>
      </p:sp>
    </p:spTree>
    <p:extLst>
      <p:ext uri="{BB962C8B-B14F-4D97-AF65-F5344CB8AC3E}">
        <p14:creationId xmlns:p14="http://schemas.microsoft.com/office/powerpoint/2010/main" val="238109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Master Layout ">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658626" y="0"/>
            <a:ext cx="7533373" cy="6858000"/>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Tree>
    <p:extLst>
      <p:ext uri="{BB962C8B-B14F-4D97-AF65-F5344CB8AC3E}">
        <p14:creationId xmlns:p14="http://schemas.microsoft.com/office/powerpoint/2010/main" val="106591936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Master Layout ">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9D88FDEA-B5A6-9346-B40D-4EFF111FC734}"/>
              </a:ext>
            </a:extLst>
          </p:cNvPr>
          <p:cNvSpPr>
            <a:spLocks noGrp="1"/>
          </p:cNvSpPr>
          <p:nvPr>
            <p:ph type="pic" sz="quarter" idx="10" hasCustomPrompt="1"/>
          </p:nvPr>
        </p:nvSpPr>
        <p:spPr>
          <a:xfrm>
            <a:off x="1338485" y="0"/>
            <a:ext cx="4626888" cy="6858000"/>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Tree>
    <p:extLst>
      <p:ext uri="{BB962C8B-B14F-4D97-AF65-F5344CB8AC3E}">
        <p14:creationId xmlns:p14="http://schemas.microsoft.com/office/powerpoint/2010/main" val="393345847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Master Layout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6608359-0D0B-5B40-9A0C-7E675BC23F64}"/>
              </a:ext>
            </a:extLst>
          </p:cNvPr>
          <p:cNvSpPr>
            <a:spLocks noGrp="1"/>
          </p:cNvSpPr>
          <p:nvPr>
            <p:ph type="pic" sz="quarter" idx="10" hasCustomPrompt="1"/>
          </p:nvPr>
        </p:nvSpPr>
        <p:spPr>
          <a:xfrm>
            <a:off x="2785242" y="3678621"/>
            <a:ext cx="2826782" cy="2826782"/>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EB3C31B5-9A77-6C48-8FAA-BFEE7F87403B}"/>
              </a:ext>
            </a:extLst>
          </p:cNvPr>
          <p:cNvSpPr>
            <a:spLocks noGrp="1"/>
          </p:cNvSpPr>
          <p:nvPr>
            <p:ph type="pic" sz="quarter" idx="11" hasCustomPrompt="1"/>
          </p:nvPr>
        </p:nvSpPr>
        <p:spPr>
          <a:xfrm>
            <a:off x="441435" y="1475938"/>
            <a:ext cx="3363575" cy="3363575"/>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68347441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Master Layout ">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A95894E2-37CA-C143-8394-CE5AE14CD492}"/>
              </a:ext>
            </a:extLst>
          </p:cNvPr>
          <p:cNvSpPr>
            <a:spLocks noGrp="1"/>
          </p:cNvSpPr>
          <p:nvPr>
            <p:ph type="pic" sz="quarter" idx="10" hasCustomPrompt="1"/>
          </p:nvPr>
        </p:nvSpPr>
        <p:spPr>
          <a:xfrm>
            <a:off x="1480457" y="0"/>
            <a:ext cx="3624943" cy="5453743"/>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
        <p:nvSpPr>
          <p:cNvPr id="5" name="Picture Placeholder 4">
            <a:extLst>
              <a:ext uri="{FF2B5EF4-FFF2-40B4-BE49-F238E27FC236}">
                <a16:creationId xmlns:a16="http://schemas.microsoft.com/office/drawing/2014/main" id="{5BC59349-D09B-1D4B-B562-56431309B575}"/>
              </a:ext>
            </a:extLst>
          </p:cNvPr>
          <p:cNvSpPr>
            <a:spLocks noGrp="1"/>
          </p:cNvSpPr>
          <p:nvPr>
            <p:ph type="pic" sz="quarter" idx="13" hasCustomPrompt="1"/>
          </p:nvPr>
        </p:nvSpPr>
        <p:spPr>
          <a:xfrm>
            <a:off x="4045445" y="3351801"/>
            <a:ext cx="2780752" cy="2780752"/>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1060333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Master Layout ">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008BD84F-D02E-5C40-A9E5-B59D1670589F}"/>
              </a:ext>
            </a:extLst>
          </p:cNvPr>
          <p:cNvSpPr>
            <a:spLocks noGrp="1"/>
          </p:cNvSpPr>
          <p:nvPr>
            <p:ph type="pic" sz="quarter" idx="10" hasCustomPrompt="1"/>
          </p:nvPr>
        </p:nvSpPr>
        <p:spPr>
          <a:xfrm>
            <a:off x="6640750" y="576944"/>
            <a:ext cx="2917371" cy="3047999"/>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
        <p:nvSpPr>
          <p:cNvPr id="12" name="Picture Placeholder 9">
            <a:extLst>
              <a:ext uri="{FF2B5EF4-FFF2-40B4-BE49-F238E27FC236}">
                <a16:creationId xmlns:a16="http://schemas.microsoft.com/office/drawing/2014/main" id="{6425F78A-EAAA-C54B-BEFA-9A5CB78CFD62}"/>
              </a:ext>
            </a:extLst>
          </p:cNvPr>
          <p:cNvSpPr>
            <a:spLocks noGrp="1"/>
          </p:cNvSpPr>
          <p:nvPr>
            <p:ph type="pic" sz="quarter" idx="11" hasCustomPrompt="1"/>
          </p:nvPr>
        </p:nvSpPr>
        <p:spPr>
          <a:xfrm>
            <a:off x="8730807" y="2688772"/>
            <a:ext cx="2917371" cy="3047999"/>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
        <p:nvSpPr>
          <p:cNvPr id="13" name="Picture Placeholder 9">
            <a:extLst>
              <a:ext uri="{FF2B5EF4-FFF2-40B4-BE49-F238E27FC236}">
                <a16:creationId xmlns:a16="http://schemas.microsoft.com/office/drawing/2014/main" id="{5D7CD9B1-8BC6-314C-B669-0569DF8DE1E9}"/>
              </a:ext>
            </a:extLst>
          </p:cNvPr>
          <p:cNvSpPr>
            <a:spLocks noGrp="1"/>
          </p:cNvSpPr>
          <p:nvPr>
            <p:ph type="pic" sz="quarter" idx="12" hasCustomPrompt="1"/>
          </p:nvPr>
        </p:nvSpPr>
        <p:spPr>
          <a:xfrm>
            <a:off x="5693229" y="3984173"/>
            <a:ext cx="2656578" cy="1979409"/>
          </a:xfrm>
          <a:prstGeom prst="rect">
            <a:avLst/>
          </a:prstGeom>
          <a:pattFill prst="pct10">
            <a:fgClr>
              <a:schemeClr val="accent1"/>
            </a:fgClr>
            <a:bgClr>
              <a:schemeClr val="bg1"/>
            </a:bgClr>
          </a:pattFill>
        </p:spPr>
        <p:txBody>
          <a:bodyPr anchor="ctr" anchorCtr="1"/>
          <a:lstStyle>
            <a:lvl1pPr marL="0" indent="0" algn="ctr">
              <a:buNone/>
              <a:defRPr baseline="0"/>
            </a:lvl1pPr>
          </a:lstStyle>
          <a:p>
            <a:r>
              <a:rPr lang="en-US" dirty="0"/>
              <a:t>REPLACE IMAGE HERE</a:t>
            </a:r>
          </a:p>
        </p:txBody>
      </p:sp>
    </p:spTree>
    <p:extLst>
      <p:ext uri="{BB962C8B-B14F-4D97-AF65-F5344CB8AC3E}">
        <p14:creationId xmlns:p14="http://schemas.microsoft.com/office/powerpoint/2010/main" val="339357740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Master Layout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3C1C2D-3D95-F944-A59A-D8E841DCFA43}"/>
              </a:ext>
            </a:extLst>
          </p:cNvPr>
          <p:cNvSpPr>
            <a:spLocks noGrp="1"/>
          </p:cNvSpPr>
          <p:nvPr>
            <p:ph type="pic" sz="quarter" idx="14" hasCustomPrompt="1"/>
          </p:nvPr>
        </p:nvSpPr>
        <p:spPr>
          <a:xfrm>
            <a:off x="321058" y="2328199"/>
            <a:ext cx="2780752" cy="2780752"/>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1635E73D-7001-D041-9F81-3124A81495D3}"/>
              </a:ext>
            </a:extLst>
          </p:cNvPr>
          <p:cNvSpPr>
            <a:spLocks noGrp="1"/>
          </p:cNvSpPr>
          <p:nvPr>
            <p:ph type="pic" sz="quarter" idx="15" hasCustomPrompt="1"/>
          </p:nvPr>
        </p:nvSpPr>
        <p:spPr>
          <a:xfrm>
            <a:off x="3493228" y="2769969"/>
            <a:ext cx="3867314" cy="3867314"/>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45977970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Master Layout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922B9F-700D-2D4E-B7BE-85D65F8A5F9B}"/>
              </a:ext>
            </a:extLst>
          </p:cNvPr>
          <p:cNvSpPr>
            <a:spLocks noGrp="1"/>
          </p:cNvSpPr>
          <p:nvPr>
            <p:ph type="pic" sz="quarter" idx="16" hasCustomPrompt="1"/>
          </p:nvPr>
        </p:nvSpPr>
        <p:spPr>
          <a:xfrm>
            <a:off x="1438030" y="2226036"/>
            <a:ext cx="3134527" cy="3134527"/>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
        <p:nvSpPr>
          <p:cNvPr id="4" name="Picture Placeholder 4">
            <a:extLst>
              <a:ext uri="{FF2B5EF4-FFF2-40B4-BE49-F238E27FC236}">
                <a16:creationId xmlns:a16="http://schemas.microsoft.com/office/drawing/2014/main" id="{531BFECC-7E2B-B84B-BADF-A95CDA9C52EC}"/>
              </a:ext>
            </a:extLst>
          </p:cNvPr>
          <p:cNvSpPr>
            <a:spLocks noGrp="1"/>
          </p:cNvSpPr>
          <p:nvPr>
            <p:ph type="pic" sz="quarter" idx="17" hasCustomPrompt="1"/>
          </p:nvPr>
        </p:nvSpPr>
        <p:spPr>
          <a:xfrm>
            <a:off x="6498492" y="2226035"/>
            <a:ext cx="3134527" cy="3134527"/>
          </a:xfrm>
          <a:custGeom>
            <a:avLst/>
            <a:gdLst>
              <a:gd name="connsiteX0" fmla="*/ 2175642 w 4351284"/>
              <a:gd name="connsiteY0" fmla="*/ 0 h 4351284"/>
              <a:gd name="connsiteX1" fmla="*/ 4351284 w 4351284"/>
              <a:gd name="connsiteY1" fmla="*/ 2175642 h 4351284"/>
              <a:gd name="connsiteX2" fmla="*/ 2175642 w 4351284"/>
              <a:gd name="connsiteY2" fmla="*/ 4351284 h 4351284"/>
              <a:gd name="connsiteX3" fmla="*/ 0 w 4351284"/>
              <a:gd name="connsiteY3" fmla="*/ 2175642 h 4351284"/>
              <a:gd name="connsiteX4" fmla="*/ 2175642 w 4351284"/>
              <a:gd name="connsiteY4" fmla="*/ 0 h 43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284" h="4351284">
                <a:moveTo>
                  <a:pt x="2175642" y="0"/>
                </a:moveTo>
                <a:cubicBezTo>
                  <a:pt x="3377216" y="0"/>
                  <a:pt x="4351284" y="974068"/>
                  <a:pt x="4351284" y="2175642"/>
                </a:cubicBezTo>
                <a:cubicBezTo>
                  <a:pt x="4351284" y="3377216"/>
                  <a:pt x="3377216" y="4351284"/>
                  <a:pt x="2175642" y="4351284"/>
                </a:cubicBezTo>
                <a:cubicBezTo>
                  <a:pt x="974068" y="4351284"/>
                  <a:pt x="0" y="3377216"/>
                  <a:pt x="0" y="2175642"/>
                </a:cubicBezTo>
                <a:cubicBezTo>
                  <a:pt x="0" y="974068"/>
                  <a:pt x="974068" y="0"/>
                  <a:pt x="2175642" y="0"/>
                </a:cubicBezTo>
                <a:close/>
              </a:path>
            </a:pathLst>
          </a:custGeom>
          <a:pattFill prst="pct10">
            <a:fgClr>
              <a:schemeClr val="accent1"/>
            </a:fgClr>
            <a:bgClr>
              <a:schemeClr val="bg1"/>
            </a:bgClr>
          </a:pattFill>
        </p:spPr>
        <p:txBody>
          <a:bodyPr wrap="square" anchor="ctr" anchorCtr="1">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4573542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9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C812E2B-2E68-4240-8A0B-259CCA5BBB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83450" y="-1"/>
            <a:ext cx="4908550" cy="6862665"/>
          </a:xfrm>
          <a:prstGeom prst="rect">
            <a:avLst/>
          </a:prstGeom>
        </p:spPr>
      </p:pic>
      <p:sp>
        <p:nvSpPr>
          <p:cNvPr id="2" name="Title 1">
            <a:extLst>
              <a:ext uri="{FF2B5EF4-FFF2-40B4-BE49-F238E27FC236}">
                <a16:creationId xmlns:a16="http://schemas.microsoft.com/office/drawing/2014/main" id="{2EEF6BCD-BE1A-1D4D-981A-21850383A2F9}"/>
              </a:ext>
            </a:extLst>
          </p:cNvPr>
          <p:cNvSpPr>
            <a:spLocks noGrp="1"/>
          </p:cNvSpPr>
          <p:nvPr>
            <p:ph type="title"/>
          </p:nvPr>
        </p:nvSpPr>
        <p:spPr>
          <a:xfrm>
            <a:off x="1271012" y="0"/>
            <a:ext cx="4864612" cy="1325563"/>
          </a:xfrm>
          <a:prstGeom prst="rect">
            <a:avLst/>
          </a:prstGeom>
        </p:spPr>
        <p:txBody>
          <a:bodyPr anchor="ctr"/>
          <a:lstStyle>
            <a:lvl1pPr>
              <a:defRPr sz="2400" b="1" i="0">
                <a:solidFill>
                  <a:schemeClr val="tx2"/>
                </a:solidFill>
                <a:latin typeface="Montserrat ExtraBold" pitchFamily="2" charset="77"/>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BB8D85B-4602-6441-BB56-CB188242F6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4417" t="21836" r="-4417"/>
          <a:stretch/>
        </p:blipFill>
        <p:spPr>
          <a:xfrm>
            <a:off x="0" y="0"/>
            <a:ext cx="1138556" cy="1933797"/>
          </a:xfrm>
          <a:prstGeom prst="rect">
            <a:avLst/>
          </a:prstGeom>
        </p:spPr>
      </p:pic>
      <p:sp>
        <p:nvSpPr>
          <p:cNvPr id="10" name="Text Placeholder 18">
            <a:extLst>
              <a:ext uri="{FF2B5EF4-FFF2-40B4-BE49-F238E27FC236}">
                <a16:creationId xmlns:a16="http://schemas.microsoft.com/office/drawing/2014/main" id="{A81C835B-7C04-D741-9EB6-0ADB283C327E}"/>
              </a:ext>
            </a:extLst>
          </p:cNvPr>
          <p:cNvSpPr>
            <a:spLocks noGrp="1"/>
          </p:cNvSpPr>
          <p:nvPr>
            <p:ph type="body" sz="quarter" idx="12"/>
          </p:nvPr>
        </p:nvSpPr>
        <p:spPr>
          <a:xfrm>
            <a:off x="445816" y="1829347"/>
            <a:ext cx="6151686" cy="3594960"/>
          </a:xfrm>
        </p:spPr>
        <p:txBody>
          <a:bodyPr>
            <a:normAutofit/>
          </a:bodyPr>
          <a:lstStyle>
            <a:lvl1pPr marL="171446" indent="-171446">
              <a:buFontTx/>
              <a:buBlip>
                <a:blip r:embed="rId4"/>
              </a:buBlip>
              <a:defRPr sz="1500" b="0" i="0">
                <a:latin typeface="Montserrat SemiBold" pitchFamily="2" charset="77"/>
                <a:ea typeface="Verdana" panose="020B0604030504040204" pitchFamily="34" charset="0"/>
                <a:cs typeface="Verdana" panose="020B0604030504040204" pitchFamily="34" charset="0"/>
              </a:defRPr>
            </a:lvl1pPr>
            <a:lvl2pPr marL="514337" indent="-171446">
              <a:buFontTx/>
              <a:buBlip>
                <a:blip r:embed="rId4"/>
              </a:buBlip>
              <a:defRPr sz="1350" b="0" i="0">
                <a:latin typeface="Montserrat SemiBold" pitchFamily="2" charset="77"/>
                <a:ea typeface="Verdana" panose="020B0604030504040204" pitchFamily="34" charset="0"/>
                <a:cs typeface="Verdana" panose="020B0604030504040204" pitchFamily="34" charset="0"/>
              </a:defRPr>
            </a:lvl2pPr>
            <a:lvl3pPr marL="857228" indent="-171446">
              <a:buFontTx/>
              <a:buBlip>
                <a:blip r:embed="rId4"/>
              </a:buBlip>
              <a:defRPr sz="1200" b="0" i="0">
                <a:latin typeface="Montserrat SemiBold" pitchFamily="2" charset="77"/>
                <a:ea typeface="Verdana" panose="020B0604030504040204" pitchFamily="34" charset="0"/>
                <a:cs typeface="Verdana" panose="020B0604030504040204" pitchFamily="34" charset="0"/>
              </a:defRPr>
            </a:lvl3pPr>
            <a:lvl4pPr marL="1200120" indent="-171446">
              <a:buFontTx/>
              <a:buBlip>
                <a:blip r:embed="rId4"/>
              </a:buBlip>
              <a:defRPr sz="1050" b="0" i="0">
                <a:latin typeface="Montserrat SemiBold" pitchFamily="2" charset="77"/>
                <a:ea typeface="Verdana" panose="020B0604030504040204" pitchFamily="34" charset="0"/>
                <a:cs typeface="Verdana" panose="020B0604030504040204" pitchFamily="34" charset="0"/>
              </a:defRPr>
            </a:lvl4pPr>
            <a:lvl5pPr marL="1543012" indent="-171446">
              <a:buFontTx/>
              <a:buBlip>
                <a:blip r:embed="rId4"/>
              </a:buBlip>
              <a:defRPr sz="1050" b="0" i="0">
                <a:latin typeface="Montserrat SemiBold" pitchFamily="2" charset="77"/>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F0A84D8-A4D9-4D41-918B-097BC91FA1EB}"/>
              </a:ext>
            </a:extLst>
          </p:cNvPr>
          <p:cNvSpPr/>
          <p:nvPr userDrawn="1"/>
        </p:nvSpPr>
        <p:spPr>
          <a:xfrm>
            <a:off x="8272114" y="1905519"/>
            <a:ext cx="3035300" cy="3035808"/>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A2B67CA4-48B7-4083-B203-5048E6DDBBFD}"/>
              </a:ext>
            </a:extLst>
          </p:cNvPr>
          <p:cNvGrpSpPr/>
          <p:nvPr userDrawn="1"/>
        </p:nvGrpSpPr>
        <p:grpSpPr>
          <a:xfrm>
            <a:off x="8743931" y="2458571"/>
            <a:ext cx="2091665" cy="1940858"/>
            <a:chOff x="7525190" y="2563022"/>
            <a:chExt cx="2788886" cy="1940858"/>
          </a:xfrm>
        </p:grpSpPr>
        <p:sp>
          <p:nvSpPr>
            <p:cNvPr id="13" name="Rectangle 12">
              <a:extLst>
                <a:ext uri="{FF2B5EF4-FFF2-40B4-BE49-F238E27FC236}">
                  <a16:creationId xmlns:a16="http://schemas.microsoft.com/office/drawing/2014/main" id="{2E4342DF-91B1-44E6-A26F-D0B28B02176E}"/>
                </a:ext>
              </a:extLst>
            </p:cNvPr>
            <p:cNvSpPr/>
            <p:nvPr userDrawn="1"/>
          </p:nvSpPr>
          <p:spPr>
            <a:xfrm>
              <a:off x="7525190" y="2563022"/>
              <a:ext cx="2788886" cy="128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78A59732-3075-4D38-B344-882F99050D51}"/>
                </a:ext>
              </a:extLst>
            </p:cNvPr>
            <p:cNvSpPr/>
            <p:nvPr userDrawn="1"/>
          </p:nvSpPr>
          <p:spPr>
            <a:xfrm>
              <a:off x="7525190" y="4375694"/>
              <a:ext cx="2788886" cy="128186"/>
            </a:xfrm>
            <a:prstGeom prst="rect">
              <a:avLst/>
            </a:prstGeom>
            <a:solidFill>
              <a:srgbClr val="6CC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itle 5">
            <a:extLst>
              <a:ext uri="{FF2B5EF4-FFF2-40B4-BE49-F238E27FC236}">
                <a16:creationId xmlns:a16="http://schemas.microsoft.com/office/drawing/2014/main" id="{C34BE4D2-B6CD-470A-9C70-51414A36BCDD}"/>
              </a:ext>
            </a:extLst>
          </p:cNvPr>
          <p:cNvSpPr txBox="1">
            <a:spLocks/>
          </p:cNvSpPr>
          <p:nvPr userDrawn="1"/>
        </p:nvSpPr>
        <p:spPr>
          <a:xfrm>
            <a:off x="8743932" y="3222655"/>
            <a:ext cx="2221382" cy="401535"/>
          </a:xfrm>
        </p:spPr>
        <p:txBody>
          <a:bodyPr>
            <a:noAutofit/>
          </a:bodyPr>
          <a:lstStyle>
            <a:lvl1pPr algn="l" defTabSz="685800" rtl="0" eaLnBrk="1" latinLnBrk="0" hangingPunct="1">
              <a:lnSpc>
                <a:spcPct val="90000"/>
              </a:lnSpc>
              <a:spcBef>
                <a:spcPct val="0"/>
              </a:spcBef>
              <a:buNone/>
              <a:defRPr sz="2000" b="1"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sz="2400" dirty="0">
              <a:solidFill>
                <a:schemeClr val="bg1"/>
              </a:solidFill>
            </a:endParaRPr>
          </a:p>
        </p:txBody>
      </p:sp>
      <p:pic>
        <p:nvPicPr>
          <p:cNvPr id="16" name="Picture 15">
            <a:extLst>
              <a:ext uri="{FF2B5EF4-FFF2-40B4-BE49-F238E27FC236}">
                <a16:creationId xmlns:a16="http://schemas.microsoft.com/office/drawing/2014/main" id="{57BB0E7A-B633-49E0-BB19-AB9E0609092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39300" y="6194929"/>
            <a:ext cx="1764718" cy="379050"/>
          </a:xfrm>
          <a:prstGeom prst="rect">
            <a:avLst/>
          </a:prstGeom>
        </p:spPr>
      </p:pic>
    </p:spTree>
    <p:extLst>
      <p:ext uri="{BB962C8B-B14F-4D97-AF65-F5344CB8AC3E}">
        <p14:creationId xmlns:p14="http://schemas.microsoft.com/office/powerpoint/2010/main" val="357009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Master Layout ">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5507422" y="391886"/>
            <a:ext cx="2781556" cy="2612571"/>
          </a:xfrm>
          <a:custGeom>
            <a:avLst/>
            <a:gdLst>
              <a:gd name="connsiteX0" fmla="*/ 0 w 2137559"/>
              <a:gd name="connsiteY0" fmla="*/ 0 h 2612571"/>
              <a:gd name="connsiteX1" fmla="*/ 2137559 w 2137559"/>
              <a:gd name="connsiteY1" fmla="*/ 0 h 2612571"/>
              <a:gd name="connsiteX2" fmla="*/ 2137559 w 2137559"/>
              <a:gd name="connsiteY2" fmla="*/ 2612571 h 2612571"/>
              <a:gd name="connsiteX3" fmla="*/ 0 w 2137559"/>
              <a:gd name="connsiteY3" fmla="*/ 2612571 h 2612571"/>
            </a:gdLst>
            <a:ahLst/>
            <a:cxnLst>
              <a:cxn ang="0">
                <a:pos x="connsiteX0" y="connsiteY0"/>
              </a:cxn>
              <a:cxn ang="0">
                <a:pos x="connsiteX1" y="connsiteY1"/>
              </a:cxn>
              <a:cxn ang="0">
                <a:pos x="connsiteX2" y="connsiteY2"/>
              </a:cxn>
              <a:cxn ang="0">
                <a:pos x="connsiteX3" y="connsiteY3"/>
              </a:cxn>
            </a:cxnLst>
            <a:rect l="l" t="t" r="r" b="b"/>
            <a:pathLst>
              <a:path w="2137559" h="2612571">
                <a:moveTo>
                  <a:pt x="0" y="0"/>
                </a:moveTo>
                <a:lnTo>
                  <a:pt x="2137559" y="0"/>
                </a:lnTo>
                <a:lnTo>
                  <a:pt x="2137559" y="2612571"/>
                </a:lnTo>
                <a:lnTo>
                  <a:pt x="0" y="2612571"/>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7"/>
          <p:cNvSpPr>
            <a:spLocks noGrp="1"/>
          </p:cNvSpPr>
          <p:nvPr>
            <p:ph type="pic" sz="quarter" idx="11" hasCustomPrompt="1"/>
          </p:nvPr>
        </p:nvSpPr>
        <p:spPr>
          <a:xfrm>
            <a:off x="5507422" y="3636816"/>
            <a:ext cx="2781556" cy="2612571"/>
          </a:xfrm>
          <a:custGeom>
            <a:avLst/>
            <a:gdLst>
              <a:gd name="connsiteX0" fmla="*/ 0 w 2137559"/>
              <a:gd name="connsiteY0" fmla="*/ 0 h 2612571"/>
              <a:gd name="connsiteX1" fmla="*/ 2137559 w 2137559"/>
              <a:gd name="connsiteY1" fmla="*/ 0 h 2612571"/>
              <a:gd name="connsiteX2" fmla="*/ 2137559 w 2137559"/>
              <a:gd name="connsiteY2" fmla="*/ 2612571 h 2612571"/>
              <a:gd name="connsiteX3" fmla="*/ 0 w 2137559"/>
              <a:gd name="connsiteY3" fmla="*/ 2612571 h 2612571"/>
            </a:gdLst>
            <a:ahLst/>
            <a:cxnLst>
              <a:cxn ang="0">
                <a:pos x="connsiteX0" y="connsiteY0"/>
              </a:cxn>
              <a:cxn ang="0">
                <a:pos x="connsiteX1" y="connsiteY1"/>
              </a:cxn>
              <a:cxn ang="0">
                <a:pos x="connsiteX2" y="connsiteY2"/>
              </a:cxn>
              <a:cxn ang="0">
                <a:pos x="connsiteX3" y="connsiteY3"/>
              </a:cxn>
            </a:cxnLst>
            <a:rect l="l" t="t" r="r" b="b"/>
            <a:pathLst>
              <a:path w="2137559" h="2612571">
                <a:moveTo>
                  <a:pt x="0" y="0"/>
                </a:moveTo>
                <a:lnTo>
                  <a:pt x="2137559" y="0"/>
                </a:lnTo>
                <a:lnTo>
                  <a:pt x="2137559" y="2612571"/>
                </a:lnTo>
                <a:lnTo>
                  <a:pt x="0" y="2612571"/>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104822146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Master Layout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37838" y="3693806"/>
            <a:ext cx="4514446" cy="3164194"/>
          </a:xfrm>
          <a:custGeom>
            <a:avLst/>
            <a:gdLst>
              <a:gd name="connsiteX0" fmla="*/ 0 w 4514446"/>
              <a:gd name="connsiteY0" fmla="*/ 0 h 3164194"/>
              <a:gd name="connsiteX1" fmla="*/ 4514446 w 4514446"/>
              <a:gd name="connsiteY1" fmla="*/ 0 h 3164194"/>
              <a:gd name="connsiteX2" fmla="*/ 4514446 w 4514446"/>
              <a:gd name="connsiteY2" fmla="*/ 3164194 h 3164194"/>
              <a:gd name="connsiteX3" fmla="*/ 0 w 4514446"/>
              <a:gd name="connsiteY3" fmla="*/ 3164194 h 3164194"/>
            </a:gdLst>
            <a:ahLst/>
            <a:cxnLst>
              <a:cxn ang="0">
                <a:pos x="connsiteX0" y="connsiteY0"/>
              </a:cxn>
              <a:cxn ang="0">
                <a:pos x="connsiteX1" y="connsiteY1"/>
              </a:cxn>
              <a:cxn ang="0">
                <a:pos x="connsiteX2" y="connsiteY2"/>
              </a:cxn>
              <a:cxn ang="0">
                <a:pos x="connsiteX3" y="connsiteY3"/>
              </a:cxn>
            </a:cxnLst>
            <a:rect l="l" t="t" r="r" b="b"/>
            <a:pathLst>
              <a:path w="4514446" h="3164194">
                <a:moveTo>
                  <a:pt x="0" y="0"/>
                </a:moveTo>
                <a:lnTo>
                  <a:pt x="4514446" y="0"/>
                </a:lnTo>
                <a:lnTo>
                  <a:pt x="4514446" y="3164194"/>
                </a:lnTo>
                <a:lnTo>
                  <a:pt x="0" y="3164194"/>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111079174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 Master Layout ">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1625DA1-25C3-824B-890C-194AC03A3342}"/>
              </a:ext>
            </a:extLst>
          </p:cNvPr>
          <p:cNvSpPr>
            <a:spLocks noGrp="1"/>
          </p:cNvSpPr>
          <p:nvPr>
            <p:ph type="pic" sz="quarter" idx="14" hasCustomPrompt="1"/>
          </p:nvPr>
        </p:nvSpPr>
        <p:spPr>
          <a:xfrm>
            <a:off x="8685876" y="2182096"/>
            <a:ext cx="2108885" cy="2459299"/>
          </a:xfrm>
          <a:custGeom>
            <a:avLst/>
            <a:gdLst>
              <a:gd name="connsiteX0" fmla="*/ 0 w 1824397"/>
              <a:gd name="connsiteY0" fmla="*/ 0 h 2120113"/>
              <a:gd name="connsiteX1" fmla="*/ 1824397 w 1824397"/>
              <a:gd name="connsiteY1" fmla="*/ 0 h 2120113"/>
              <a:gd name="connsiteX2" fmla="*/ 1824397 w 1824397"/>
              <a:gd name="connsiteY2" fmla="*/ 2120113 h 2120113"/>
              <a:gd name="connsiteX3" fmla="*/ 0 w 1824397"/>
              <a:gd name="connsiteY3" fmla="*/ 2120113 h 2120113"/>
            </a:gdLst>
            <a:ahLst/>
            <a:cxnLst>
              <a:cxn ang="0">
                <a:pos x="connsiteX0" y="connsiteY0"/>
              </a:cxn>
              <a:cxn ang="0">
                <a:pos x="connsiteX1" y="connsiteY1"/>
              </a:cxn>
              <a:cxn ang="0">
                <a:pos x="connsiteX2" y="connsiteY2"/>
              </a:cxn>
              <a:cxn ang="0">
                <a:pos x="connsiteX3" y="connsiteY3"/>
              </a:cxn>
            </a:cxnLst>
            <a:rect l="l" t="t" r="r" b="b"/>
            <a:pathLst>
              <a:path w="1824397" h="2120113">
                <a:moveTo>
                  <a:pt x="0" y="0"/>
                </a:moveTo>
                <a:lnTo>
                  <a:pt x="1824397" y="0"/>
                </a:lnTo>
                <a:lnTo>
                  <a:pt x="1824397" y="2120113"/>
                </a:lnTo>
                <a:lnTo>
                  <a:pt x="0" y="2120113"/>
                </a:lnTo>
                <a:close/>
              </a:path>
            </a:pathLst>
          </a:custGeom>
          <a:pattFill prst="pct10">
            <a:fgClr>
              <a:schemeClr val="accent1"/>
            </a:fgClr>
            <a:bgClr>
              <a:schemeClr val="bg1"/>
            </a:bgClr>
          </a:pattFill>
        </p:spPr>
        <p:txBody>
          <a:bodyPr wrap="square" anchor="ctr" anchorCtr="1">
            <a:noAutofit/>
          </a:bodyPr>
          <a:lstStyle>
            <a:lvl1pPr marL="0" indent="0" algn="ctr">
              <a:buNone/>
              <a:defRPr sz="1800"/>
            </a:lvl1pPr>
          </a:lstStyle>
          <a:p>
            <a:r>
              <a:rPr lang="en-US" dirty="0"/>
              <a:t>REPLACE IMAGE HERE</a:t>
            </a:r>
          </a:p>
        </p:txBody>
      </p:sp>
      <p:sp>
        <p:nvSpPr>
          <p:cNvPr id="5" name="Picture Placeholder 6">
            <a:extLst>
              <a:ext uri="{FF2B5EF4-FFF2-40B4-BE49-F238E27FC236}">
                <a16:creationId xmlns:a16="http://schemas.microsoft.com/office/drawing/2014/main" id="{DCED562A-5547-374C-9D9B-FC630512A6DC}"/>
              </a:ext>
            </a:extLst>
          </p:cNvPr>
          <p:cNvSpPr>
            <a:spLocks noGrp="1"/>
          </p:cNvSpPr>
          <p:nvPr>
            <p:ph type="pic" sz="quarter" idx="13" hasCustomPrompt="1"/>
          </p:nvPr>
        </p:nvSpPr>
        <p:spPr>
          <a:xfrm>
            <a:off x="5043491" y="2182097"/>
            <a:ext cx="2108885" cy="2459299"/>
          </a:xfrm>
          <a:custGeom>
            <a:avLst/>
            <a:gdLst>
              <a:gd name="connsiteX0" fmla="*/ 0 w 1824397"/>
              <a:gd name="connsiteY0" fmla="*/ 0 h 2120113"/>
              <a:gd name="connsiteX1" fmla="*/ 1824397 w 1824397"/>
              <a:gd name="connsiteY1" fmla="*/ 0 h 2120113"/>
              <a:gd name="connsiteX2" fmla="*/ 1824397 w 1824397"/>
              <a:gd name="connsiteY2" fmla="*/ 2120113 h 2120113"/>
              <a:gd name="connsiteX3" fmla="*/ 0 w 1824397"/>
              <a:gd name="connsiteY3" fmla="*/ 2120113 h 2120113"/>
            </a:gdLst>
            <a:ahLst/>
            <a:cxnLst>
              <a:cxn ang="0">
                <a:pos x="connsiteX0" y="connsiteY0"/>
              </a:cxn>
              <a:cxn ang="0">
                <a:pos x="connsiteX1" y="connsiteY1"/>
              </a:cxn>
              <a:cxn ang="0">
                <a:pos x="connsiteX2" y="connsiteY2"/>
              </a:cxn>
              <a:cxn ang="0">
                <a:pos x="connsiteX3" y="connsiteY3"/>
              </a:cxn>
            </a:cxnLst>
            <a:rect l="l" t="t" r="r" b="b"/>
            <a:pathLst>
              <a:path w="1824397" h="2120113">
                <a:moveTo>
                  <a:pt x="0" y="0"/>
                </a:moveTo>
                <a:lnTo>
                  <a:pt x="1824397" y="0"/>
                </a:lnTo>
                <a:lnTo>
                  <a:pt x="1824397" y="2120113"/>
                </a:lnTo>
                <a:lnTo>
                  <a:pt x="0" y="2120113"/>
                </a:lnTo>
                <a:close/>
              </a:path>
            </a:pathLst>
          </a:custGeom>
          <a:pattFill prst="pct10">
            <a:fgClr>
              <a:schemeClr val="accent1"/>
            </a:fgClr>
            <a:bgClr>
              <a:schemeClr val="bg1"/>
            </a:bgClr>
          </a:pattFill>
        </p:spPr>
        <p:txBody>
          <a:bodyPr wrap="square" anchor="ctr" anchorCtr="1">
            <a:noAutofit/>
          </a:bodyPr>
          <a:lstStyle>
            <a:lvl1pPr marL="0" indent="0" algn="ctr">
              <a:buNone/>
              <a:defRPr sz="1800"/>
            </a:lvl1pPr>
          </a:lstStyle>
          <a:p>
            <a:r>
              <a:rPr lang="en-US" dirty="0"/>
              <a:t>REPLACE IMAGE HERE</a:t>
            </a:r>
          </a:p>
        </p:txBody>
      </p:sp>
      <p:sp>
        <p:nvSpPr>
          <p:cNvPr id="7" name="Picture Placeholder 6"/>
          <p:cNvSpPr>
            <a:spLocks noGrp="1"/>
          </p:cNvSpPr>
          <p:nvPr>
            <p:ph type="pic" sz="quarter" idx="10" hasCustomPrompt="1"/>
          </p:nvPr>
        </p:nvSpPr>
        <p:spPr>
          <a:xfrm>
            <a:off x="1533168" y="2182097"/>
            <a:ext cx="2108885" cy="2459299"/>
          </a:xfrm>
          <a:custGeom>
            <a:avLst/>
            <a:gdLst>
              <a:gd name="connsiteX0" fmla="*/ 0 w 1824397"/>
              <a:gd name="connsiteY0" fmla="*/ 0 h 2120113"/>
              <a:gd name="connsiteX1" fmla="*/ 1824397 w 1824397"/>
              <a:gd name="connsiteY1" fmla="*/ 0 h 2120113"/>
              <a:gd name="connsiteX2" fmla="*/ 1824397 w 1824397"/>
              <a:gd name="connsiteY2" fmla="*/ 2120113 h 2120113"/>
              <a:gd name="connsiteX3" fmla="*/ 0 w 1824397"/>
              <a:gd name="connsiteY3" fmla="*/ 2120113 h 2120113"/>
            </a:gdLst>
            <a:ahLst/>
            <a:cxnLst>
              <a:cxn ang="0">
                <a:pos x="connsiteX0" y="connsiteY0"/>
              </a:cxn>
              <a:cxn ang="0">
                <a:pos x="connsiteX1" y="connsiteY1"/>
              </a:cxn>
              <a:cxn ang="0">
                <a:pos x="connsiteX2" y="connsiteY2"/>
              </a:cxn>
              <a:cxn ang="0">
                <a:pos x="connsiteX3" y="connsiteY3"/>
              </a:cxn>
            </a:cxnLst>
            <a:rect l="l" t="t" r="r" b="b"/>
            <a:pathLst>
              <a:path w="1824397" h="2120113">
                <a:moveTo>
                  <a:pt x="0" y="0"/>
                </a:moveTo>
                <a:lnTo>
                  <a:pt x="1824397" y="0"/>
                </a:lnTo>
                <a:lnTo>
                  <a:pt x="1824397" y="2120113"/>
                </a:lnTo>
                <a:lnTo>
                  <a:pt x="0" y="2120113"/>
                </a:lnTo>
                <a:close/>
              </a:path>
            </a:pathLst>
          </a:custGeom>
          <a:pattFill prst="pct10">
            <a:fgClr>
              <a:schemeClr val="accent1"/>
            </a:fgClr>
            <a:bgClr>
              <a:schemeClr val="bg1"/>
            </a:bgClr>
          </a:pattFill>
        </p:spPr>
        <p:txBody>
          <a:bodyPr wrap="square" anchor="ctr" anchorCtr="1">
            <a:noAutofit/>
          </a:bodyPr>
          <a:lstStyle>
            <a:lvl1pPr marL="0" indent="0" algn="ctr">
              <a:buNone/>
              <a:defRPr sz="1800"/>
            </a:lvl1pPr>
          </a:lstStyle>
          <a:p>
            <a:r>
              <a:rPr lang="en-US" dirty="0"/>
              <a:t>REPLACE IMAGE HERE</a:t>
            </a:r>
          </a:p>
        </p:txBody>
      </p:sp>
    </p:spTree>
    <p:extLst>
      <p:ext uri="{BB962C8B-B14F-4D97-AF65-F5344CB8AC3E}">
        <p14:creationId xmlns:p14="http://schemas.microsoft.com/office/powerpoint/2010/main" val="52011958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Master Layout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2903285" y="0"/>
            <a:ext cx="2781619" cy="3019825"/>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3" name="Picture Placeholder 4">
            <a:extLst>
              <a:ext uri="{FF2B5EF4-FFF2-40B4-BE49-F238E27FC236}">
                <a16:creationId xmlns:a16="http://schemas.microsoft.com/office/drawing/2014/main" id="{2E1EDD5E-7DFB-E048-8A52-B3EB1A7CD2EC}"/>
              </a:ext>
            </a:extLst>
          </p:cNvPr>
          <p:cNvSpPr>
            <a:spLocks noGrp="1"/>
          </p:cNvSpPr>
          <p:nvPr>
            <p:ph type="pic" sz="quarter" idx="11" hasCustomPrompt="1"/>
          </p:nvPr>
        </p:nvSpPr>
        <p:spPr>
          <a:xfrm>
            <a:off x="5885971" y="0"/>
            <a:ext cx="2781619" cy="3688336"/>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4" name="Picture Placeholder 4">
            <a:extLst>
              <a:ext uri="{FF2B5EF4-FFF2-40B4-BE49-F238E27FC236}">
                <a16:creationId xmlns:a16="http://schemas.microsoft.com/office/drawing/2014/main" id="{47696DA8-B795-A648-A3CE-A2F7846F2E65}"/>
              </a:ext>
            </a:extLst>
          </p:cNvPr>
          <p:cNvSpPr>
            <a:spLocks noGrp="1"/>
          </p:cNvSpPr>
          <p:nvPr>
            <p:ph type="pic" sz="quarter" idx="12" hasCustomPrompt="1"/>
          </p:nvPr>
        </p:nvSpPr>
        <p:spPr>
          <a:xfrm>
            <a:off x="8868657" y="0"/>
            <a:ext cx="2693394" cy="2574151"/>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6" name="Picture Placeholder 4">
            <a:extLst>
              <a:ext uri="{FF2B5EF4-FFF2-40B4-BE49-F238E27FC236}">
                <a16:creationId xmlns:a16="http://schemas.microsoft.com/office/drawing/2014/main" id="{CAFB0B34-07B3-364E-ACBB-0225B40D5DE2}"/>
              </a:ext>
            </a:extLst>
          </p:cNvPr>
          <p:cNvSpPr>
            <a:spLocks noGrp="1"/>
          </p:cNvSpPr>
          <p:nvPr>
            <p:ph type="pic" sz="quarter" idx="13" hasCustomPrompt="1"/>
          </p:nvPr>
        </p:nvSpPr>
        <p:spPr>
          <a:xfrm>
            <a:off x="5885971" y="3857384"/>
            <a:ext cx="2781619" cy="3019825"/>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7" name="Picture Placeholder 4">
            <a:extLst>
              <a:ext uri="{FF2B5EF4-FFF2-40B4-BE49-F238E27FC236}">
                <a16:creationId xmlns:a16="http://schemas.microsoft.com/office/drawing/2014/main" id="{AEFF9497-F481-F243-B7A6-E7781B157932}"/>
              </a:ext>
            </a:extLst>
          </p:cNvPr>
          <p:cNvSpPr>
            <a:spLocks noGrp="1"/>
          </p:cNvSpPr>
          <p:nvPr>
            <p:ph type="pic" sz="quarter" idx="14" hasCustomPrompt="1"/>
          </p:nvPr>
        </p:nvSpPr>
        <p:spPr>
          <a:xfrm>
            <a:off x="2903285" y="3169664"/>
            <a:ext cx="2781619" cy="3688336"/>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4">
            <a:extLst>
              <a:ext uri="{FF2B5EF4-FFF2-40B4-BE49-F238E27FC236}">
                <a16:creationId xmlns:a16="http://schemas.microsoft.com/office/drawing/2014/main" id="{06E04264-8449-C545-A49D-821FC6927C55}"/>
              </a:ext>
            </a:extLst>
          </p:cNvPr>
          <p:cNvSpPr>
            <a:spLocks noGrp="1"/>
          </p:cNvSpPr>
          <p:nvPr>
            <p:ph type="pic" sz="quarter" idx="15" hasCustomPrompt="1"/>
          </p:nvPr>
        </p:nvSpPr>
        <p:spPr>
          <a:xfrm>
            <a:off x="8868657" y="2793146"/>
            <a:ext cx="2693394" cy="4064854"/>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117472296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Master Layout ">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4784396F-B6FF-9041-BB95-C5C950F85963}"/>
              </a:ext>
            </a:extLst>
          </p:cNvPr>
          <p:cNvSpPr>
            <a:spLocks noGrp="1"/>
          </p:cNvSpPr>
          <p:nvPr>
            <p:ph type="pic" sz="quarter" idx="10" hasCustomPrompt="1"/>
          </p:nvPr>
        </p:nvSpPr>
        <p:spPr>
          <a:xfrm>
            <a:off x="306084" y="268940"/>
            <a:ext cx="2398698" cy="2919933"/>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6" name="Picture Placeholder 4">
            <a:extLst>
              <a:ext uri="{FF2B5EF4-FFF2-40B4-BE49-F238E27FC236}">
                <a16:creationId xmlns:a16="http://schemas.microsoft.com/office/drawing/2014/main" id="{152AD8BB-46B4-6744-875E-0E8982AFCB8F}"/>
              </a:ext>
            </a:extLst>
          </p:cNvPr>
          <p:cNvSpPr>
            <a:spLocks noGrp="1"/>
          </p:cNvSpPr>
          <p:nvPr>
            <p:ph type="pic" sz="quarter" idx="12" hasCustomPrompt="1"/>
          </p:nvPr>
        </p:nvSpPr>
        <p:spPr>
          <a:xfrm>
            <a:off x="9176018" y="268940"/>
            <a:ext cx="2693394" cy="2443524"/>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7" name="Picture Placeholder 4">
            <a:extLst>
              <a:ext uri="{FF2B5EF4-FFF2-40B4-BE49-F238E27FC236}">
                <a16:creationId xmlns:a16="http://schemas.microsoft.com/office/drawing/2014/main" id="{7FAE0BA5-85E8-BD4B-9ED3-3157D3312603}"/>
              </a:ext>
            </a:extLst>
          </p:cNvPr>
          <p:cNvSpPr>
            <a:spLocks noGrp="1"/>
          </p:cNvSpPr>
          <p:nvPr>
            <p:ph type="pic" sz="quarter" idx="13" hasCustomPrompt="1"/>
          </p:nvPr>
        </p:nvSpPr>
        <p:spPr>
          <a:xfrm>
            <a:off x="3011503" y="1970085"/>
            <a:ext cx="2424986" cy="2632651"/>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4">
            <a:extLst>
              <a:ext uri="{FF2B5EF4-FFF2-40B4-BE49-F238E27FC236}">
                <a16:creationId xmlns:a16="http://schemas.microsoft.com/office/drawing/2014/main" id="{DB58CE17-67AB-014A-A96A-19955C401515}"/>
              </a:ext>
            </a:extLst>
          </p:cNvPr>
          <p:cNvSpPr>
            <a:spLocks noGrp="1"/>
          </p:cNvSpPr>
          <p:nvPr>
            <p:ph type="pic" sz="quarter" idx="14" hasCustomPrompt="1"/>
          </p:nvPr>
        </p:nvSpPr>
        <p:spPr>
          <a:xfrm>
            <a:off x="306084" y="3534654"/>
            <a:ext cx="2398698" cy="3015983"/>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9" name="Picture Placeholder 4">
            <a:extLst>
              <a:ext uri="{FF2B5EF4-FFF2-40B4-BE49-F238E27FC236}">
                <a16:creationId xmlns:a16="http://schemas.microsoft.com/office/drawing/2014/main" id="{CDA46DC0-3E21-9A49-9715-ED13B9921972}"/>
              </a:ext>
            </a:extLst>
          </p:cNvPr>
          <p:cNvSpPr>
            <a:spLocks noGrp="1"/>
          </p:cNvSpPr>
          <p:nvPr>
            <p:ph type="pic" sz="quarter" idx="15" hasCustomPrompt="1"/>
          </p:nvPr>
        </p:nvSpPr>
        <p:spPr>
          <a:xfrm>
            <a:off x="9176018" y="3027509"/>
            <a:ext cx="2693394" cy="3461656"/>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169329173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Master Layout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0D9EBE-B6FB-4D4F-BA92-6DBE8952B162}"/>
              </a:ext>
            </a:extLst>
          </p:cNvPr>
          <p:cNvSpPr>
            <a:spLocks noGrp="1"/>
          </p:cNvSpPr>
          <p:nvPr>
            <p:ph type="pic" sz="quarter" idx="13" hasCustomPrompt="1"/>
          </p:nvPr>
        </p:nvSpPr>
        <p:spPr>
          <a:xfrm>
            <a:off x="4732727" y="4172430"/>
            <a:ext cx="2424986" cy="268557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7" name="Picture Placeholder 4">
            <a:extLst>
              <a:ext uri="{FF2B5EF4-FFF2-40B4-BE49-F238E27FC236}">
                <a16:creationId xmlns:a16="http://schemas.microsoft.com/office/drawing/2014/main" id="{2E1F56F6-F0D9-254A-A586-6A913EF887DB}"/>
              </a:ext>
            </a:extLst>
          </p:cNvPr>
          <p:cNvSpPr>
            <a:spLocks noGrp="1"/>
          </p:cNvSpPr>
          <p:nvPr>
            <p:ph type="pic" sz="quarter" idx="14" hasCustomPrompt="1"/>
          </p:nvPr>
        </p:nvSpPr>
        <p:spPr>
          <a:xfrm>
            <a:off x="7497699" y="4572000"/>
            <a:ext cx="2424986" cy="228600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8" name="Picture Placeholder 4">
            <a:extLst>
              <a:ext uri="{FF2B5EF4-FFF2-40B4-BE49-F238E27FC236}">
                <a16:creationId xmlns:a16="http://schemas.microsoft.com/office/drawing/2014/main" id="{076F48C1-0A25-9644-BE62-89322F447B4A}"/>
              </a:ext>
            </a:extLst>
          </p:cNvPr>
          <p:cNvSpPr>
            <a:spLocks noGrp="1"/>
          </p:cNvSpPr>
          <p:nvPr>
            <p:ph type="pic" sz="quarter" idx="15" hasCustomPrompt="1"/>
          </p:nvPr>
        </p:nvSpPr>
        <p:spPr>
          <a:xfrm>
            <a:off x="1967755" y="4572000"/>
            <a:ext cx="2424986" cy="228600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9" name="Picture Placeholder 4">
            <a:extLst>
              <a:ext uri="{FF2B5EF4-FFF2-40B4-BE49-F238E27FC236}">
                <a16:creationId xmlns:a16="http://schemas.microsoft.com/office/drawing/2014/main" id="{2890AB7E-0D21-C049-92CB-9178CD5A4CC1}"/>
              </a:ext>
            </a:extLst>
          </p:cNvPr>
          <p:cNvSpPr>
            <a:spLocks noGrp="1"/>
          </p:cNvSpPr>
          <p:nvPr>
            <p:ph type="pic" sz="quarter" idx="16" hasCustomPrompt="1"/>
          </p:nvPr>
        </p:nvSpPr>
        <p:spPr>
          <a:xfrm>
            <a:off x="4732727" y="0"/>
            <a:ext cx="2424986" cy="2343630"/>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10" name="Picture Placeholder 4">
            <a:extLst>
              <a:ext uri="{FF2B5EF4-FFF2-40B4-BE49-F238E27FC236}">
                <a16:creationId xmlns:a16="http://schemas.microsoft.com/office/drawing/2014/main" id="{57433A6F-B6B7-5349-8843-628EF56D395A}"/>
              </a:ext>
            </a:extLst>
          </p:cNvPr>
          <p:cNvSpPr>
            <a:spLocks noGrp="1"/>
          </p:cNvSpPr>
          <p:nvPr>
            <p:ph type="pic" sz="quarter" idx="17" hasCustomPrompt="1"/>
          </p:nvPr>
        </p:nvSpPr>
        <p:spPr>
          <a:xfrm>
            <a:off x="7497699" y="0"/>
            <a:ext cx="2424986" cy="1767328"/>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
        <p:nvSpPr>
          <p:cNvPr id="12" name="Picture Placeholder 4">
            <a:extLst>
              <a:ext uri="{FF2B5EF4-FFF2-40B4-BE49-F238E27FC236}">
                <a16:creationId xmlns:a16="http://schemas.microsoft.com/office/drawing/2014/main" id="{7C471090-890E-BD43-ADDB-1675F1B2A35C}"/>
              </a:ext>
            </a:extLst>
          </p:cNvPr>
          <p:cNvSpPr>
            <a:spLocks noGrp="1"/>
          </p:cNvSpPr>
          <p:nvPr>
            <p:ph type="pic" sz="quarter" idx="18" hasCustomPrompt="1"/>
          </p:nvPr>
        </p:nvSpPr>
        <p:spPr>
          <a:xfrm>
            <a:off x="1967755" y="0"/>
            <a:ext cx="2424986" cy="1767328"/>
          </a:xfrm>
          <a:custGeom>
            <a:avLst/>
            <a:gdLst>
              <a:gd name="connsiteX0" fmla="*/ 0 w 1832095"/>
              <a:gd name="connsiteY0" fmla="*/ 0 h 2116044"/>
              <a:gd name="connsiteX1" fmla="*/ 1832095 w 1832095"/>
              <a:gd name="connsiteY1" fmla="*/ 0 h 2116044"/>
              <a:gd name="connsiteX2" fmla="*/ 1832095 w 1832095"/>
              <a:gd name="connsiteY2" fmla="*/ 2116044 h 2116044"/>
              <a:gd name="connsiteX3" fmla="*/ 0 w 1832095"/>
              <a:gd name="connsiteY3" fmla="*/ 2116044 h 2116044"/>
            </a:gdLst>
            <a:ahLst/>
            <a:cxnLst>
              <a:cxn ang="0">
                <a:pos x="connsiteX0" y="connsiteY0"/>
              </a:cxn>
              <a:cxn ang="0">
                <a:pos x="connsiteX1" y="connsiteY1"/>
              </a:cxn>
              <a:cxn ang="0">
                <a:pos x="connsiteX2" y="connsiteY2"/>
              </a:cxn>
              <a:cxn ang="0">
                <a:pos x="connsiteX3" y="connsiteY3"/>
              </a:cxn>
            </a:cxnLst>
            <a:rect l="l" t="t" r="r" b="b"/>
            <a:pathLst>
              <a:path w="1832095" h="2116044">
                <a:moveTo>
                  <a:pt x="0" y="0"/>
                </a:moveTo>
                <a:lnTo>
                  <a:pt x="1832095" y="0"/>
                </a:lnTo>
                <a:lnTo>
                  <a:pt x="1832095" y="2116044"/>
                </a:lnTo>
                <a:lnTo>
                  <a:pt x="0" y="2116044"/>
                </a:lnTo>
                <a:close/>
              </a:path>
            </a:pathLst>
          </a:custGeom>
          <a:pattFill prst="pct10">
            <a:fgClr>
              <a:schemeClr val="accent1"/>
            </a:fgClr>
            <a:bgClr>
              <a:schemeClr val="bg1"/>
            </a:bgClr>
          </a:pattFill>
        </p:spPr>
        <p:txBody>
          <a:bodyPr wrap="square" anchor="ctr" anchorCtr="1">
            <a:noAutofit/>
          </a:bodyPr>
          <a:lstStyle>
            <a:lvl1pPr marL="0" indent="0" algn="ctr">
              <a:buNone/>
              <a:defRPr sz="1800" baseline="0"/>
            </a:lvl1pPr>
          </a:lstStyle>
          <a:p>
            <a:r>
              <a:rPr lang="en-US" dirty="0"/>
              <a:t>REPLACE IMAGE HERE</a:t>
            </a:r>
          </a:p>
        </p:txBody>
      </p:sp>
    </p:spTree>
    <p:extLst>
      <p:ext uri="{BB962C8B-B14F-4D97-AF65-F5344CB8AC3E}">
        <p14:creationId xmlns:p14="http://schemas.microsoft.com/office/powerpoint/2010/main" val="231766548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Master Layout ">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1789610" y="0"/>
            <a:ext cx="4206241" cy="3028122"/>
          </a:xfrm>
          <a:custGeom>
            <a:avLst/>
            <a:gdLst>
              <a:gd name="connsiteX0" fmla="*/ 0 w 4206241"/>
              <a:gd name="connsiteY0" fmla="*/ 0 h 3028122"/>
              <a:gd name="connsiteX1" fmla="*/ 4206241 w 4206241"/>
              <a:gd name="connsiteY1" fmla="*/ 0 h 3028122"/>
              <a:gd name="connsiteX2" fmla="*/ 4206241 w 4206241"/>
              <a:gd name="connsiteY2" fmla="*/ 3028122 h 3028122"/>
              <a:gd name="connsiteX3" fmla="*/ 0 w 4206241"/>
              <a:gd name="connsiteY3" fmla="*/ 3028122 h 3028122"/>
            </a:gdLst>
            <a:ahLst/>
            <a:cxnLst>
              <a:cxn ang="0">
                <a:pos x="connsiteX0" y="connsiteY0"/>
              </a:cxn>
              <a:cxn ang="0">
                <a:pos x="connsiteX1" y="connsiteY1"/>
              </a:cxn>
              <a:cxn ang="0">
                <a:pos x="connsiteX2" y="connsiteY2"/>
              </a:cxn>
              <a:cxn ang="0">
                <a:pos x="connsiteX3" y="connsiteY3"/>
              </a:cxn>
            </a:cxnLst>
            <a:rect l="l" t="t" r="r" b="b"/>
            <a:pathLst>
              <a:path w="4206241" h="3028122">
                <a:moveTo>
                  <a:pt x="0" y="0"/>
                </a:moveTo>
                <a:lnTo>
                  <a:pt x="4206241" y="0"/>
                </a:lnTo>
                <a:lnTo>
                  <a:pt x="4206241" y="3028122"/>
                </a:lnTo>
                <a:lnTo>
                  <a:pt x="0" y="3028122"/>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
        <p:nvSpPr>
          <p:cNvPr id="16" name="Picture Placeholder 15"/>
          <p:cNvSpPr>
            <a:spLocks noGrp="1"/>
          </p:cNvSpPr>
          <p:nvPr>
            <p:ph type="pic" sz="quarter" idx="11" hasCustomPrompt="1"/>
          </p:nvPr>
        </p:nvSpPr>
        <p:spPr>
          <a:xfrm>
            <a:off x="6530253" y="0"/>
            <a:ext cx="4206241" cy="3028122"/>
          </a:xfrm>
          <a:custGeom>
            <a:avLst/>
            <a:gdLst>
              <a:gd name="connsiteX0" fmla="*/ 0 w 4206241"/>
              <a:gd name="connsiteY0" fmla="*/ 0 h 3028122"/>
              <a:gd name="connsiteX1" fmla="*/ 4206241 w 4206241"/>
              <a:gd name="connsiteY1" fmla="*/ 0 h 3028122"/>
              <a:gd name="connsiteX2" fmla="*/ 4206241 w 4206241"/>
              <a:gd name="connsiteY2" fmla="*/ 3028122 h 3028122"/>
              <a:gd name="connsiteX3" fmla="*/ 0 w 4206241"/>
              <a:gd name="connsiteY3" fmla="*/ 3028122 h 3028122"/>
            </a:gdLst>
            <a:ahLst/>
            <a:cxnLst>
              <a:cxn ang="0">
                <a:pos x="connsiteX0" y="connsiteY0"/>
              </a:cxn>
              <a:cxn ang="0">
                <a:pos x="connsiteX1" y="connsiteY1"/>
              </a:cxn>
              <a:cxn ang="0">
                <a:pos x="connsiteX2" y="connsiteY2"/>
              </a:cxn>
              <a:cxn ang="0">
                <a:pos x="connsiteX3" y="connsiteY3"/>
              </a:cxn>
            </a:cxnLst>
            <a:rect l="l" t="t" r="r" b="b"/>
            <a:pathLst>
              <a:path w="4206241" h="3028122">
                <a:moveTo>
                  <a:pt x="0" y="0"/>
                </a:moveTo>
                <a:lnTo>
                  <a:pt x="4206241" y="0"/>
                </a:lnTo>
                <a:lnTo>
                  <a:pt x="4206241" y="3028122"/>
                </a:lnTo>
                <a:lnTo>
                  <a:pt x="0" y="3028122"/>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250619599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Master Layout ">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641513" y="1763532"/>
            <a:ext cx="3569465" cy="3332261"/>
          </a:xfrm>
          <a:custGeom>
            <a:avLst/>
            <a:gdLst>
              <a:gd name="connsiteX0" fmla="*/ 0 w 3569465"/>
              <a:gd name="connsiteY0" fmla="*/ 0 h 3332261"/>
              <a:gd name="connsiteX1" fmla="*/ 3569465 w 3569465"/>
              <a:gd name="connsiteY1" fmla="*/ 0 h 3332261"/>
              <a:gd name="connsiteX2" fmla="*/ 3569465 w 3569465"/>
              <a:gd name="connsiteY2" fmla="*/ 3332261 h 3332261"/>
              <a:gd name="connsiteX3" fmla="*/ 0 w 3569465"/>
              <a:gd name="connsiteY3" fmla="*/ 3332261 h 3332261"/>
            </a:gdLst>
            <a:ahLst/>
            <a:cxnLst>
              <a:cxn ang="0">
                <a:pos x="connsiteX0" y="connsiteY0"/>
              </a:cxn>
              <a:cxn ang="0">
                <a:pos x="connsiteX1" y="connsiteY1"/>
              </a:cxn>
              <a:cxn ang="0">
                <a:pos x="connsiteX2" y="connsiteY2"/>
              </a:cxn>
              <a:cxn ang="0">
                <a:pos x="connsiteX3" y="connsiteY3"/>
              </a:cxn>
            </a:cxnLst>
            <a:rect l="l" t="t" r="r" b="b"/>
            <a:pathLst>
              <a:path w="3569465" h="3332261">
                <a:moveTo>
                  <a:pt x="0" y="0"/>
                </a:moveTo>
                <a:lnTo>
                  <a:pt x="3569465" y="0"/>
                </a:lnTo>
                <a:lnTo>
                  <a:pt x="3569465" y="3332261"/>
                </a:lnTo>
                <a:lnTo>
                  <a:pt x="0" y="3332261"/>
                </a:lnTo>
                <a:close/>
              </a:path>
            </a:pathLst>
          </a:custGeom>
          <a:pattFill prst="pct1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343811466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Master Layout ">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780556" y="1411835"/>
            <a:ext cx="2874056" cy="4045305"/>
          </a:xfrm>
          <a:custGeom>
            <a:avLst/>
            <a:gdLst>
              <a:gd name="connsiteX0" fmla="*/ 0 w 2874056"/>
              <a:gd name="connsiteY0" fmla="*/ 0 h 4045305"/>
              <a:gd name="connsiteX1" fmla="*/ 2874056 w 2874056"/>
              <a:gd name="connsiteY1" fmla="*/ 0 h 4045305"/>
              <a:gd name="connsiteX2" fmla="*/ 2874056 w 2874056"/>
              <a:gd name="connsiteY2" fmla="*/ 4045305 h 4045305"/>
              <a:gd name="connsiteX3" fmla="*/ 0 w 2874056"/>
              <a:gd name="connsiteY3" fmla="*/ 4045305 h 4045305"/>
            </a:gdLst>
            <a:ahLst/>
            <a:cxnLst>
              <a:cxn ang="0">
                <a:pos x="connsiteX0" y="connsiteY0"/>
              </a:cxn>
              <a:cxn ang="0">
                <a:pos x="connsiteX1" y="connsiteY1"/>
              </a:cxn>
              <a:cxn ang="0">
                <a:pos x="connsiteX2" y="connsiteY2"/>
              </a:cxn>
              <a:cxn ang="0">
                <a:pos x="connsiteX3" y="connsiteY3"/>
              </a:cxn>
            </a:cxnLst>
            <a:rect l="l" t="t" r="r" b="b"/>
            <a:pathLst>
              <a:path w="2874056" h="4045305">
                <a:moveTo>
                  <a:pt x="0" y="0"/>
                </a:moveTo>
                <a:lnTo>
                  <a:pt x="2874056" y="0"/>
                </a:lnTo>
                <a:lnTo>
                  <a:pt x="2874056" y="4045305"/>
                </a:lnTo>
                <a:lnTo>
                  <a:pt x="0" y="4045305"/>
                </a:lnTo>
                <a:close/>
              </a:path>
            </a:pathLst>
          </a:custGeom>
          <a:pattFill prst="pct10">
            <a:fgClr>
              <a:schemeClr val="accent1"/>
            </a:fgClr>
            <a:bgClr>
              <a:schemeClr val="bg1"/>
            </a:bgClr>
          </a:pattFill>
        </p:spPr>
        <p:txBody>
          <a:bodyPr wrap="square" anchor="ctr" anchorCtr="1">
            <a:noAutofit/>
          </a:bodyPr>
          <a:lstStyle>
            <a:lvl1pPr marL="0" indent="0">
              <a:buNone/>
              <a:defRPr sz="1800"/>
            </a:lvl1pPr>
          </a:lstStyle>
          <a:p>
            <a:r>
              <a:rPr lang="en-US" dirty="0"/>
              <a:t>REPLACE IMAGE HERE</a:t>
            </a:r>
          </a:p>
        </p:txBody>
      </p:sp>
    </p:spTree>
    <p:extLst>
      <p:ext uri="{BB962C8B-B14F-4D97-AF65-F5344CB8AC3E}">
        <p14:creationId xmlns:p14="http://schemas.microsoft.com/office/powerpoint/2010/main" val="294275237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 Master Layout ">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0EB155D2-04FA-F94D-8B5B-D9BDE56565AE}"/>
              </a:ext>
            </a:extLst>
          </p:cNvPr>
          <p:cNvSpPr>
            <a:spLocks noGrp="1"/>
          </p:cNvSpPr>
          <p:nvPr>
            <p:ph type="pic" sz="quarter" idx="10" hasCustomPrompt="1"/>
          </p:nvPr>
        </p:nvSpPr>
        <p:spPr>
          <a:xfrm>
            <a:off x="0" y="0"/>
            <a:ext cx="12191999" cy="6858000"/>
          </a:xfrm>
          <a:prstGeom prst="rect">
            <a:avLst/>
          </a:prstGeom>
          <a:pattFill prst="pct10">
            <a:fgClr>
              <a:schemeClr val="accent1"/>
            </a:fgClr>
            <a:bgClr>
              <a:schemeClr val="bg1"/>
            </a:bgClr>
          </a:pattFill>
        </p:spPr>
        <p:txBody>
          <a:bodyPr anchor="ctr" anchorCtr="1"/>
          <a:lstStyle>
            <a:lvl1pPr marL="0" indent="0">
              <a:buNone/>
              <a:defRPr baseline="0"/>
            </a:lvl1pPr>
          </a:lstStyle>
          <a:p>
            <a:r>
              <a:rPr lang="en-US" dirty="0"/>
              <a:t>REPLACE IMAGE HERE</a:t>
            </a:r>
          </a:p>
        </p:txBody>
      </p:sp>
    </p:spTree>
    <p:extLst>
      <p:ext uri="{BB962C8B-B14F-4D97-AF65-F5344CB8AC3E}">
        <p14:creationId xmlns:p14="http://schemas.microsoft.com/office/powerpoint/2010/main" val="184240033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8C48E8-AF86-C44F-A230-80CB45AD786F}"/>
              </a:ext>
            </a:extLst>
          </p:cNvPr>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12033248" cy="6858001"/>
          </a:xfrm>
          <a:prstGeom prst="rect">
            <a:avLst/>
          </a:prstGeom>
        </p:spPr>
      </p:pic>
      <p:pic>
        <p:nvPicPr>
          <p:cNvPr id="13" name="Picture 12">
            <a:extLst>
              <a:ext uri="{FF2B5EF4-FFF2-40B4-BE49-F238E27FC236}">
                <a16:creationId xmlns:a16="http://schemas.microsoft.com/office/drawing/2014/main" id="{73BF9CDB-0529-0047-B524-3B2A926874D8}"/>
              </a:ext>
            </a:extLst>
          </p:cNvPr>
          <p:cNvPicPr>
            <a:picLocks noChangeAspect="1"/>
          </p:cNvPicPr>
          <p:nvPr/>
        </p:nvPicPr>
        <p:blipFill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5400000">
            <a:off x="-2076445" y="2096228"/>
            <a:ext cx="6858000" cy="2665544"/>
          </a:xfrm>
          <a:prstGeom prst="rect">
            <a:avLst/>
          </a:prstGeom>
        </p:spPr>
      </p:pic>
      <p:pic>
        <p:nvPicPr>
          <p:cNvPr id="4" name="Picture 3">
            <a:extLst>
              <a:ext uri="{FF2B5EF4-FFF2-40B4-BE49-F238E27FC236}">
                <a16:creationId xmlns:a16="http://schemas.microsoft.com/office/drawing/2014/main" id="{B35A292F-9A59-D74C-B18B-CD8059B7E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03" r="47826"/>
          <a:stretch/>
        </p:blipFill>
        <p:spPr>
          <a:xfrm>
            <a:off x="8801100" y="-12869"/>
            <a:ext cx="3388254" cy="6870869"/>
          </a:xfrm>
          <a:prstGeom prst="rect">
            <a:avLst/>
          </a:prstGeom>
        </p:spPr>
      </p:pic>
      <p:pic>
        <p:nvPicPr>
          <p:cNvPr id="5" name="Picture 4">
            <a:extLst>
              <a:ext uri="{FF2B5EF4-FFF2-40B4-BE49-F238E27FC236}">
                <a16:creationId xmlns:a16="http://schemas.microsoft.com/office/drawing/2014/main" id="{E23FBDB5-201F-C940-B0C2-264DB8788340}"/>
              </a:ext>
            </a:extLst>
          </p:cNvPr>
          <p:cNvPicPr>
            <a:picLocks noChangeAspect="1"/>
          </p:cNvPicPr>
          <p:nvPr/>
        </p:nvPicPr>
        <p:blipFill rotWithShape="1">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763315" y="0"/>
            <a:ext cx="4688730" cy="6858000"/>
          </a:xfrm>
          <a:prstGeom prst="rect">
            <a:avLst/>
          </a:prstGeom>
        </p:spPr>
      </p:pic>
      <p:sp>
        <p:nvSpPr>
          <p:cNvPr id="6" name="Title 13">
            <a:extLst>
              <a:ext uri="{FF2B5EF4-FFF2-40B4-BE49-F238E27FC236}">
                <a16:creationId xmlns:a16="http://schemas.microsoft.com/office/drawing/2014/main" id="{2DEF2E4B-3C70-8D4E-BCE1-436FFEF410AE}"/>
              </a:ext>
            </a:extLst>
          </p:cNvPr>
          <p:cNvSpPr>
            <a:spLocks noGrp="1"/>
          </p:cNvSpPr>
          <p:nvPr>
            <p:ph type="title"/>
          </p:nvPr>
        </p:nvSpPr>
        <p:spPr>
          <a:xfrm>
            <a:off x="2792007" y="2759783"/>
            <a:ext cx="6223977" cy="1325563"/>
          </a:xfrm>
          <a:prstGeom prst="rect">
            <a:avLst/>
          </a:prstGeom>
        </p:spPr>
        <p:txBody>
          <a:bodyPr anchor="ctr"/>
          <a:lstStyle>
            <a:lvl1pPr algn="ctr">
              <a:defRPr sz="5400" b="0" i="0">
                <a:solidFill>
                  <a:schemeClr val="tx2"/>
                </a:solidFill>
                <a:latin typeface="Montserrat Extra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73698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4463CB-F0D3-41D6-8A30-8072A8F94F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1" y="0"/>
            <a:ext cx="12174397" cy="6858000"/>
          </a:xfrm>
          <a:prstGeom prst="rect">
            <a:avLst/>
          </a:prstGeom>
        </p:spPr>
      </p:pic>
      <p:pic>
        <p:nvPicPr>
          <p:cNvPr id="4" name="Picture 3">
            <a:extLst>
              <a:ext uri="{FF2B5EF4-FFF2-40B4-BE49-F238E27FC236}">
                <a16:creationId xmlns:a16="http://schemas.microsoft.com/office/drawing/2014/main" id="{B35A292F-9A59-D74C-B18B-CD8059B7EE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03" r="47826"/>
          <a:stretch/>
        </p:blipFill>
        <p:spPr>
          <a:xfrm>
            <a:off x="8807446" y="0"/>
            <a:ext cx="3381908" cy="6858000"/>
          </a:xfrm>
          <a:prstGeom prst="rect">
            <a:avLst/>
          </a:prstGeom>
        </p:spPr>
      </p:pic>
      <p:pic>
        <p:nvPicPr>
          <p:cNvPr id="5" name="Picture 4">
            <a:extLst>
              <a:ext uri="{FF2B5EF4-FFF2-40B4-BE49-F238E27FC236}">
                <a16:creationId xmlns:a16="http://schemas.microsoft.com/office/drawing/2014/main" id="{E23FBDB5-201F-C940-B0C2-264DB87883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8897" y="0"/>
            <a:ext cx="4688730" cy="6858000"/>
          </a:xfrm>
          <a:prstGeom prst="rect">
            <a:avLst/>
          </a:prstGeom>
        </p:spPr>
      </p:pic>
      <p:sp>
        <p:nvSpPr>
          <p:cNvPr id="6" name="Title 1">
            <a:extLst>
              <a:ext uri="{FF2B5EF4-FFF2-40B4-BE49-F238E27FC236}">
                <a16:creationId xmlns:a16="http://schemas.microsoft.com/office/drawing/2014/main" id="{A4CE0C90-3A00-8244-87EB-B950FA70AA2D}"/>
              </a:ext>
            </a:extLst>
          </p:cNvPr>
          <p:cNvSpPr txBox="1">
            <a:spLocks/>
          </p:cNvSpPr>
          <p:nvPr/>
        </p:nvSpPr>
        <p:spPr>
          <a:xfrm>
            <a:off x="4488097" y="969636"/>
            <a:ext cx="2641601" cy="550732"/>
          </a:xfrm>
          <a:prstGeom prst="rect">
            <a:avLst/>
          </a:prstGeom>
        </p:spPr>
        <p:txBody>
          <a:bodyPr anchor="ctr">
            <a:noAutofit/>
          </a:bodyPr>
          <a:lstStyle>
            <a:lvl1pPr algn="l" defTabSz="914400" rtl="0" eaLnBrk="1" latinLnBrk="0" hangingPunct="1">
              <a:lnSpc>
                <a:spcPct val="90000"/>
              </a:lnSpc>
              <a:spcBef>
                <a:spcPct val="0"/>
              </a:spcBef>
              <a:buNone/>
              <a:defRPr sz="2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b="1" i="0" dirty="0">
                <a:latin typeface="Montserrat ExtraBold" pitchFamily="2" charset="77"/>
              </a:rPr>
              <a:t>Agenda</a:t>
            </a:r>
          </a:p>
        </p:txBody>
      </p:sp>
      <p:sp>
        <p:nvSpPr>
          <p:cNvPr id="13" name="Text Placeholder 18">
            <a:extLst>
              <a:ext uri="{FF2B5EF4-FFF2-40B4-BE49-F238E27FC236}">
                <a16:creationId xmlns:a16="http://schemas.microsoft.com/office/drawing/2014/main" id="{55676CFD-B775-0145-9618-170E53C48CDA}"/>
              </a:ext>
            </a:extLst>
          </p:cNvPr>
          <p:cNvSpPr>
            <a:spLocks noGrp="1"/>
          </p:cNvSpPr>
          <p:nvPr>
            <p:ph type="body" sz="quarter" idx="12"/>
          </p:nvPr>
        </p:nvSpPr>
        <p:spPr>
          <a:xfrm>
            <a:off x="4602080" y="1737798"/>
            <a:ext cx="2968101" cy="3594960"/>
          </a:xfrm>
        </p:spPr>
        <p:txBody>
          <a:bodyPr>
            <a:normAutofit/>
          </a:bodyPr>
          <a:lstStyle>
            <a:lvl1pPr marL="171446" indent="-171446">
              <a:buFontTx/>
              <a:buBlip>
                <a:blip r:embed="rId5"/>
              </a:buBlip>
              <a:defRPr sz="1500" b="0" i="0">
                <a:latin typeface="Montserrat" pitchFamily="2" charset="77"/>
                <a:ea typeface="Verdana" panose="020B0604030504040204" pitchFamily="34" charset="0"/>
                <a:cs typeface="Verdana" panose="020B0604030504040204" pitchFamily="34" charset="0"/>
              </a:defRPr>
            </a:lvl1pPr>
            <a:lvl2pPr marL="514337" indent="-171446">
              <a:buFontTx/>
              <a:buBlip>
                <a:blip r:embed="rId5"/>
              </a:buBlip>
              <a:defRPr sz="1350" b="0" i="0">
                <a:latin typeface="Montserrat" pitchFamily="2" charset="77"/>
                <a:ea typeface="Verdana" panose="020B0604030504040204" pitchFamily="34" charset="0"/>
                <a:cs typeface="Verdana" panose="020B0604030504040204" pitchFamily="34" charset="0"/>
              </a:defRPr>
            </a:lvl2pPr>
            <a:lvl3pPr marL="857228" indent="-171446">
              <a:buFontTx/>
              <a:buBlip>
                <a:blip r:embed="rId5"/>
              </a:buBlip>
              <a:defRPr sz="1200" b="0" i="0">
                <a:latin typeface="Montserrat" pitchFamily="2" charset="77"/>
                <a:ea typeface="Verdana" panose="020B0604030504040204" pitchFamily="34" charset="0"/>
                <a:cs typeface="Verdana" panose="020B0604030504040204" pitchFamily="34" charset="0"/>
              </a:defRPr>
            </a:lvl3pPr>
            <a:lvl4pPr marL="1200120" indent="-171446">
              <a:buFontTx/>
              <a:buBlip>
                <a:blip r:embed="rId5"/>
              </a:buBlip>
              <a:defRPr sz="1050" b="0" i="0">
                <a:latin typeface="Montserrat" pitchFamily="2" charset="77"/>
                <a:ea typeface="Verdana" panose="020B0604030504040204" pitchFamily="34" charset="0"/>
                <a:cs typeface="Verdana" panose="020B0604030504040204" pitchFamily="34" charset="0"/>
              </a:defRPr>
            </a:lvl4pPr>
            <a:lvl5pPr marL="1543012" indent="-171446">
              <a:buFontTx/>
              <a:buBlip>
                <a:blip r:embed="rId5"/>
              </a:buBlip>
              <a:defRPr sz="1050" b="0" i="0">
                <a:latin typeface="Montserrat" pitchFamily="2" charset="77"/>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C84A22E9-DAA2-684F-91BD-4454CC5572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3522" y="988831"/>
            <a:ext cx="3495149" cy="747198"/>
          </a:xfrm>
          <a:prstGeom prst="rect">
            <a:avLst/>
          </a:prstGeom>
        </p:spPr>
      </p:pic>
    </p:spTree>
    <p:extLst>
      <p:ext uri="{BB962C8B-B14F-4D97-AF65-F5344CB8AC3E}">
        <p14:creationId xmlns:p14="http://schemas.microsoft.com/office/powerpoint/2010/main" val="12733694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8C48E8-AF86-C44F-A230-80CB45AD786F}"/>
              </a:ext>
            </a:extLst>
          </p:cNvPr>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12033248" cy="6858001"/>
          </a:xfrm>
          <a:prstGeom prst="rect">
            <a:avLst/>
          </a:prstGeom>
        </p:spPr>
      </p:pic>
      <p:pic>
        <p:nvPicPr>
          <p:cNvPr id="13" name="Picture 12">
            <a:extLst>
              <a:ext uri="{FF2B5EF4-FFF2-40B4-BE49-F238E27FC236}">
                <a16:creationId xmlns:a16="http://schemas.microsoft.com/office/drawing/2014/main" id="{73BF9CDB-0529-0047-B524-3B2A926874D8}"/>
              </a:ext>
            </a:extLst>
          </p:cNvPr>
          <p:cNvPicPr>
            <a:picLocks noChangeAspect="1"/>
          </p:cNvPicPr>
          <p:nvPr/>
        </p:nvPicPr>
        <p:blipFill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5400000">
            <a:off x="-2076445" y="2096228"/>
            <a:ext cx="6858000" cy="2665544"/>
          </a:xfrm>
          <a:prstGeom prst="rect">
            <a:avLst/>
          </a:prstGeom>
        </p:spPr>
      </p:pic>
      <p:pic>
        <p:nvPicPr>
          <p:cNvPr id="4" name="Picture 3">
            <a:extLst>
              <a:ext uri="{FF2B5EF4-FFF2-40B4-BE49-F238E27FC236}">
                <a16:creationId xmlns:a16="http://schemas.microsoft.com/office/drawing/2014/main" id="{B35A292F-9A59-D74C-B18B-CD8059B7E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03" r="47826"/>
          <a:stretch/>
        </p:blipFill>
        <p:spPr>
          <a:xfrm>
            <a:off x="8801100" y="-12869"/>
            <a:ext cx="3388254" cy="6870869"/>
          </a:xfrm>
          <a:prstGeom prst="rect">
            <a:avLst/>
          </a:prstGeom>
        </p:spPr>
      </p:pic>
      <p:pic>
        <p:nvPicPr>
          <p:cNvPr id="5" name="Picture 4">
            <a:extLst>
              <a:ext uri="{FF2B5EF4-FFF2-40B4-BE49-F238E27FC236}">
                <a16:creationId xmlns:a16="http://schemas.microsoft.com/office/drawing/2014/main" id="{E23FBDB5-201F-C940-B0C2-264DB8788340}"/>
              </a:ext>
            </a:extLst>
          </p:cNvPr>
          <p:cNvPicPr>
            <a:picLocks noChangeAspect="1"/>
          </p:cNvPicPr>
          <p:nvPr/>
        </p:nvPicPr>
        <p:blipFill rotWithShape="1">
          <a:blip r:embed="rId5"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763315" y="0"/>
            <a:ext cx="4688730" cy="6858000"/>
          </a:xfrm>
          <a:prstGeom prst="rect">
            <a:avLst/>
          </a:prstGeom>
        </p:spPr>
      </p:pic>
      <p:sp>
        <p:nvSpPr>
          <p:cNvPr id="6" name="Title 13">
            <a:extLst>
              <a:ext uri="{FF2B5EF4-FFF2-40B4-BE49-F238E27FC236}">
                <a16:creationId xmlns:a16="http://schemas.microsoft.com/office/drawing/2014/main" id="{2DEF2E4B-3C70-8D4E-BCE1-436FFEF410AE}"/>
              </a:ext>
            </a:extLst>
          </p:cNvPr>
          <p:cNvSpPr>
            <a:spLocks noGrp="1"/>
          </p:cNvSpPr>
          <p:nvPr>
            <p:ph type="title"/>
          </p:nvPr>
        </p:nvSpPr>
        <p:spPr>
          <a:xfrm>
            <a:off x="2792007" y="2759783"/>
            <a:ext cx="6223977" cy="1325563"/>
          </a:xfrm>
          <a:prstGeom prst="rect">
            <a:avLst/>
          </a:prstGeom>
        </p:spPr>
        <p:txBody>
          <a:bodyPr anchor="ctr"/>
          <a:lstStyle>
            <a:lvl1pPr algn="ctr">
              <a:defRPr sz="5400" b="0" i="0">
                <a:solidFill>
                  <a:schemeClr val="tx2"/>
                </a:solidFill>
                <a:latin typeface="Montserrat ExtraBold"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66560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C5A4DE-1654-7546-872E-5C1E4FD2D2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542"/>
          <a:stretch/>
        </p:blipFill>
        <p:spPr>
          <a:xfrm>
            <a:off x="6056638" y="1230542"/>
            <a:ext cx="6151180" cy="4396348"/>
          </a:xfrm>
          <a:prstGeom prst="rect">
            <a:avLst/>
          </a:prstGeom>
        </p:spPr>
      </p:pic>
      <p:sp>
        <p:nvSpPr>
          <p:cNvPr id="4" name="Rectangle 3">
            <a:extLst>
              <a:ext uri="{FF2B5EF4-FFF2-40B4-BE49-F238E27FC236}">
                <a16:creationId xmlns:a16="http://schemas.microsoft.com/office/drawing/2014/main" id="{D60569BC-BD98-694F-B0C0-0ABF54BA98D0}"/>
              </a:ext>
            </a:extLst>
          </p:cNvPr>
          <p:cNvSpPr/>
          <p:nvPr/>
        </p:nvSpPr>
        <p:spPr>
          <a:xfrm>
            <a:off x="-1" y="1230542"/>
            <a:ext cx="7075357" cy="43894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2" name="Title 1">
            <a:extLst>
              <a:ext uri="{FF2B5EF4-FFF2-40B4-BE49-F238E27FC236}">
                <a16:creationId xmlns:a16="http://schemas.microsoft.com/office/drawing/2014/main" id="{E9F40FF9-7CE5-9E47-B64E-62D8E1F18420}"/>
              </a:ext>
            </a:extLst>
          </p:cNvPr>
          <p:cNvSpPr>
            <a:spLocks noGrp="1"/>
          </p:cNvSpPr>
          <p:nvPr>
            <p:ph type="title"/>
          </p:nvPr>
        </p:nvSpPr>
        <p:spPr>
          <a:xfrm>
            <a:off x="553387" y="1511872"/>
            <a:ext cx="3741295" cy="856573"/>
          </a:xfrm>
          <a:prstGeom prst="rect">
            <a:avLst/>
          </a:prstGeom>
        </p:spPr>
        <p:txBody>
          <a:bodyPr/>
          <a:lstStyle>
            <a:lvl1pPr algn="l">
              <a:defRPr b="0" i="0">
                <a:solidFill>
                  <a:schemeClr val="tx2"/>
                </a:solidFill>
                <a:latin typeface="Montserrat ExtraBold" pitchFamily="2" charset="77"/>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5A9F24E2-971F-F54B-B46F-43FD3A43A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8334" y="1231110"/>
            <a:ext cx="4034043" cy="4382870"/>
          </a:xfrm>
          <a:prstGeom prst="rect">
            <a:avLst/>
          </a:prstGeom>
        </p:spPr>
      </p:pic>
      <p:pic>
        <p:nvPicPr>
          <p:cNvPr id="14" name="Picture 13">
            <a:extLst>
              <a:ext uri="{FF2B5EF4-FFF2-40B4-BE49-F238E27FC236}">
                <a16:creationId xmlns:a16="http://schemas.microsoft.com/office/drawing/2014/main" id="{7529517F-0D24-7140-8EF0-556A16652B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40974" y="1230542"/>
            <a:ext cx="2996514" cy="5627458"/>
          </a:xfrm>
          <a:prstGeom prst="rect">
            <a:avLst/>
          </a:prstGeom>
        </p:spPr>
      </p:pic>
      <p:sp>
        <p:nvSpPr>
          <p:cNvPr id="16" name="Text Placeholder 15">
            <a:extLst>
              <a:ext uri="{FF2B5EF4-FFF2-40B4-BE49-F238E27FC236}">
                <a16:creationId xmlns:a16="http://schemas.microsoft.com/office/drawing/2014/main" id="{7C3DD13D-615F-3D4C-8C46-C9670ADF4010}"/>
              </a:ext>
            </a:extLst>
          </p:cNvPr>
          <p:cNvSpPr>
            <a:spLocks noGrp="1"/>
          </p:cNvSpPr>
          <p:nvPr>
            <p:ph type="body" sz="quarter" idx="10"/>
          </p:nvPr>
        </p:nvSpPr>
        <p:spPr>
          <a:xfrm>
            <a:off x="595313" y="2557463"/>
            <a:ext cx="4610100" cy="2732087"/>
          </a:xfrm>
        </p:spPr>
        <p:txBody>
          <a:bodyPr/>
          <a:lstStyle>
            <a:lvl1pPr marL="228600" indent="-228600">
              <a:buFontTx/>
              <a:buBlip>
                <a:blip r:embed="rId5"/>
              </a:buBlip>
              <a:defRPr b="1" i="0">
                <a:latin typeface="Montserrat SemiBold" pitchFamily="2" charset="77"/>
              </a:defRPr>
            </a:lvl1pPr>
            <a:lvl2pPr marL="685800" indent="-228600">
              <a:buFontTx/>
              <a:buBlip>
                <a:blip r:embed="rId5"/>
              </a:buBlip>
              <a:defRPr b="1" i="0">
                <a:latin typeface="Montserrat SemiBold" pitchFamily="2" charset="77"/>
              </a:defRPr>
            </a:lvl2pPr>
            <a:lvl3pPr marL="1143000" indent="-228600">
              <a:buFontTx/>
              <a:buBlip>
                <a:blip r:embed="rId5"/>
              </a:buBlip>
              <a:defRPr b="1" i="0">
                <a:latin typeface="Montserrat SemiBold" pitchFamily="2" charset="77"/>
              </a:defRPr>
            </a:lvl3pPr>
            <a:lvl4pPr marL="1600200" indent="-228600">
              <a:buFontTx/>
              <a:buBlip>
                <a:blip r:embed="rId5"/>
              </a:buBlip>
              <a:defRPr b="1" i="0">
                <a:latin typeface="Montserrat SemiBold" pitchFamily="2" charset="77"/>
              </a:defRPr>
            </a:lvl4pPr>
            <a:lvl5pPr marL="2057400" indent="-228600">
              <a:buFontTx/>
              <a:buBlip>
                <a:blip r:embed="rId5"/>
              </a:buBlip>
              <a:defRPr b="1" i="0">
                <a:latin typeface="Montserrat SemiBold"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25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086B3-7036-40C2-B012-A2D6A87D98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83450" y="-1"/>
            <a:ext cx="4908550" cy="6862665"/>
          </a:xfrm>
          <a:prstGeom prst="rect">
            <a:avLst/>
          </a:prstGeom>
        </p:spPr>
      </p:pic>
      <p:sp>
        <p:nvSpPr>
          <p:cNvPr id="2" name="Title 1">
            <a:extLst>
              <a:ext uri="{FF2B5EF4-FFF2-40B4-BE49-F238E27FC236}">
                <a16:creationId xmlns:a16="http://schemas.microsoft.com/office/drawing/2014/main" id="{2EEF6BCD-BE1A-1D4D-981A-21850383A2F9}"/>
              </a:ext>
            </a:extLst>
          </p:cNvPr>
          <p:cNvSpPr>
            <a:spLocks noGrp="1"/>
          </p:cNvSpPr>
          <p:nvPr>
            <p:ph type="title"/>
          </p:nvPr>
        </p:nvSpPr>
        <p:spPr>
          <a:xfrm>
            <a:off x="1271012" y="0"/>
            <a:ext cx="4864612" cy="1325563"/>
          </a:xfrm>
          <a:prstGeom prst="rect">
            <a:avLst/>
          </a:prstGeom>
        </p:spPr>
        <p:txBody>
          <a:bodyPr anchor="ctr"/>
          <a:lstStyle>
            <a:lvl1pPr>
              <a:defRPr sz="2400" b="1" i="0">
                <a:solidFill>
                  <a:schemeClr val="tx2"/>
                </a:solidFill>
                <a:latin typeface="Montserrat ExtraBold" pitchFamily="2" charset="77"/>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BB8D85B-4602-6441-BB56-CB188242F6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4417" t="21836" r="-4417"/>
          <a:stretch/>
        </p:blipFill>
        <p:spPr>
          <a:xfrm>
            <a:off x="0" y="0"/>
            <a:ext cx="1138556" cy="1933797"/>
          </a:xfrm>
          <a:prstGeom prst="rect">
            <a:avLst/>
          </a:prstGeom>
        </p:spPr>
      </p:pic>
      <p:sp>
        <p:nvSpPr>
          <p:cNvPr id="10" name="Text Placeholder 18">
            <a:extLst>
              <a:ext uri="{FF2B5EF4-FFF2-40B4-BE49-F238E27FC236}">
                <a16:creationId xmlns:a16="http://schemas.microsoft.com/office/drawing/2014/main" id="{A81C835B-7C04-D741-9EB6-0ADB283C327E}"/>
              </a:ext>
            </a:extLst>
          </p:cNvPr>
          <p:cNvSpPr>
            <a:spLocks noGrp="1"/>
          </p:cNvSpPr>
          <p:nvPr>
            <p:ph type="body" sz="quarter" idx="12"/>
          </p:nvPr>
        </p:nvSpPr>
        <p:spPr>
          <a:xfrm>
            <a:off x="445816" y="1829347"/>
            <a:ext cx="6151686" cy="3594960"/>
          </a:xfrm>
        </p:spPr>
        <p:txBody>
          <a:bodyPr>
            <a:normAutofit/>
          </a:bodyPr>
          <a:lstStyle>
            <a:lvl1pPr marL="171446" indent="-171446">
              <a:buFontTx/>
              <a:buBlip>
                <a:blip r:embed="rId4"/>
              </a:buBlip>
              <a:defRPr sz="1500" b="0" i="0">
                <a:latin typeface="Montserrat SemiBold" pitchFamily="2" charset="77"/>
                <a:ea typeface="Verdana" panose="020B0604030504040204" pitchFamily="34" charset="0"/>
                <a:cs typeface="Verdana" panose="020B0604030504040204" pitchFamily="34" charset="0"/>
              </a:defRPr>
            </a:lvl1pPr>
            <a:lvl2pPr marL="514337" indent="-171446">
              <a:buFontTx/>
              <a:buBlip>
                <a:blip r:embed="rId4"/>
              </a:buBlip>
              <a:defRPr sz="1350" b="0" i="0">
                <a:latin typeface="Montserrat SemiBold" pitchFamily="2" charset="77"/>
                <a:ea typeface="Verdana" panose="020B0604030504040204" pitchFamily="34" charset="0"/>
                <a:cs typeface="Verdana" panose="020B0604030504040204" pitchFamily="34" charset="0"/>
              </a:defRPr>
            </a:lvl2pPr>
            <a:lvl3pPr marL="857228" indent="-171446">
              <a:buFontTx/>
              <a:buBlip>
                <a:blip r:embed="rId4"/>
              </a:buBlip>
              <a:defRPr sz="1200" b="0" i="0">
                <a:latin typeface="Montserrat SemiBold" pitchFamily="2" charset="77"/>
                <a:ea typeface="Verdana" panose="020B0604030504040204" pitchFamily="34" charset="0"/>
                <a:cs typeface="Verdana" panose="020B0604030504040204" pitchFamily="34" charset="0"/>
              </a:defRPr>
            </a:lvl3pPr>
            <a:lvl4pPr marL="1200120" indent="-171446">
              <a:buFontTx/>
              <a:buBlip>
                <a:blip r:embed="rId4"/>
              </a:buBlip>
              <a:defRPr sz="1050" b="0" i="0">
                <a:latin typeface="Montserrat SemiBold" pitchFamily="2" charset="77"/>
                <a:ea typeface="Verdana" panose="020B0604030504040204" pitchFamily="34" charset="0"/>
                <a:cs typeface="Verdana" panose="020B0604030504040204" pitchFamily="34" charset="0"/>
              </a:defRPr>
            </a:lvl4pPr>
            <a:lvl5pPr marL="1543012" indent="-171446">
              <a:buFontTx/>
              <a:buBlip>
                <a:blip r:embed="rId4"/>
              </a:buBlip>
              <a:defRPr sz="1050" b="0" i="0">
                <a:latin typeface="Montserrat SemiBold" pitchFamily="2" charset="77"/>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F0A84D8-A4D9-4D41-918B-097BC91FA1EB}"/>
              </a:ext>
            </a:extLst>
          </p:cNvPr>
          <p:cNvSpPr/>
          <p:nvPr userDrawn="1"/>
        </p:nvSpPr>
        <p:spPr>
          <a:xfrm>
            <a:off x="8272114" y="1905519"/>
            <a:ext cx="3035300" cy="3035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A2B67CA4-48B7-4083-B203-5048E6DDBBFD}"/>
              </a:ext>
            </a:extLst>
          </p:cNvPr>
          <p:cNvGrpSpPr/>
          <p:nvPr userDrawn="1"/>
        </p:nvGrpSpPr>
        <p:grpSpPr>
          <a:xfrm>
            <a:off x="8743931" y="2458571"/>
            <a:ext cx="2091665" cy="1940858"/>
            <a:chOff x="7525190" y="2563022"/>
            <a:chExt cx="2788886" cy="1940858"/>
          </a:xfrm>
        </p:grpSpPr>
        <p:sp>
          <p:nvSpPr>
            <p:cNvPr id="13" name="Rectangle 12">
              <a:extLst>
                <a:ext uri="{FF2B5EF4-FFF2-40B4-BE49-F238E27FC236}">
                  <a16:creationId xmlns:a16="http://schemas.microsoft.com/office/drawing/2014/main" id="{2E4342DF-91B1-44E6-A26F-D0B28B02176E}"/>
                </a:ext>
              </a:extLst>
            </p:cNvPr>
            <p:cNvSpPr/>
            <p:nvPr userDrawn="1"/>
          </p:nvSpPr>
          <p:spPr>
            <a:xfrm>
              <a:off x="7525190" y="2563022"/>
              <a:ext cx="2788886" cy="128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78A59732-3075-4D38-B344-882F99050D51}"/>
                </a:ext>
              </a:extLst>
            </p:cNvPr>
            <p:cNvSpPr/>
            <p:nvPr userDrawn="1"/>
          </p:nvSpPr>
          <p:spPr>
            <a:xfrm>
              <a:off x="7525190" y="4375694"/>
              <a:ext cx="2788886" cy="128186"/>
            </a:xfrm>
            <a:prstGeom prst="rect">
              <a:avLst/>
            </a:prstGeom>
            <a:solidFill>
              <a:srgbClr val="6CC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itle 5">
            <a:extLst>
              <a:ext uri="{FF2B5EF4-FFF2-40B4-BE49-F238E27FC236}">
                <a16:creationId xmlns:a16="http://schemas.microsoft.com/office/drawing/2014/main" id="{C34BE4D2-B6CD-470A-9C70-51414A36BCDD}"/>
              </a:ext>
            </a:extLst>
          </p:cNvPr>
          <p:cNvSpPr txBox="1">
            <a:spLocks/>
          </p:cNvSpPr>
          <p:nvPr userDrawn="1"/>
        </p:nvSpPr>
        <p:spPr>
          <a:xfrm>
            <a:off x="8743932" y="3222655"/>
            <a:ext cx="2221382" cy="401535"/>
          </a:xfrm>
        </p:spPr>
        <p:txBody>
          <a:bodyPr>
            <a:noAutofit/>
          </a:bodyPr>
          <a:lstStyle>
            <a:lvl1pPr algn="l" defTabSz="685800" rtl="0" eaLnBrk="1" latinLnBrk="0" hangingPunct="1">
              <a:lnSpc>
                <a:spcPct val="90000"/>
              </a:lnSpc>
              <a:spcBef>
                <a:spcPct val="0"/>
              </a:spcBef>
              <a:buNone/>
              <a:defRPr sz="2000" b="1"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sz="2400" dirty="0">
              <a:solidFill>
                <a:schemeClr val="bg1"/>
              </a:solidFill>
            </a:endParaRPr>
          </a:p>
        </p:txBody>
      </p:sp>
      <p:pic>
        <p:nvPicPr>
          <p:cNvPr id="16" name="Picture 15">
            <a:extLst>
              <a:ext uri="{FF2B5EF4-FFF2-40B4-BE49-F238E27FC236}">
                <a16:creationId xmlns:a16="http://schemas.microsoft.com/office/drawing/2014/main" id="{57BB0E7A-B633-49E0-BB19-AB9E0609092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39300" y="6194929"/>
            <a:ext cx="1764718" cy="379050"/>
          </a:xfrm>
          <a:prstGeom prst="rect">
            <a:avLst/>
          </a:prstGeom>
        </p:spPr>
      </p:pic>
    </p:spTree>
    <p:extLst>
      <p:ext uri="{BB962C8B-B14F-4D97-AF65-F5344CB8AC3E}">
        <p14:creationId xmlns:p14="http://schemas.microsoft.com/office/powerpoint/2010/main" val="49685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6BCD-BE1A-1D4D-981A-21850383A2F9}"/>
              </a:ext>
            </a:extLst>
          </p:cNvPr>
          <p:cNvSpPr>
            <a:spLocks noGrp="1"/>
          </p:cNvSpPr>
          <p:nvPr>
            <p:ph type="title"/>
          </p:nvPr>
        </p:nvSpPr>
        <p:spPr>
          <a:xfrm>
            <a:off x="1271012" y="0"/>
            <a:ext cx="4864612" cy="1325563"/>
          </a:xfrm>
          <a:prstGeom prst="rect">
            <a:avLst/>
          </a:prstGeom>
        </p:spPr>
        <p:txBody>
          <a:bodyPr anchor="ctr"/>
          <a:lstStyle>
            <a:lvl1pPr>
              <a:defRPr sz="2400" b="1" i="0">
                <a:solidFill>
                  <a:schemeClr val="tx2"/>
                </a:solidFill>
                <a:latin typeface="Montserrat ExtraBold" pitchFamily="2" charset="77"/>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BB8D85B-4602-6441-BB56-CB188242F6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4417" t="21836" r="-4417"/>
          <a:stretch/>
        </p:blipFill>
        <p:spPr>
          <a:xfrm>
            <a:off x="0" y="0"/>
            <a:ext cx="1138556" cy="1933797"/>
          </a:xfrm>
          <a:prstGeom prst="rect">
            <a:avLst/>
          </a:prstGeom>
        </p:spPr>
      </p:pic>
      <p:sp>
        <p:nvSpPr>
          <p:cNvPr id="10" name="Text Placeholder 18">
            <a:extLst>
              <a:ext uri="{FF2B5EF4-FFF2-40B4-BE49-F238E27FC236}">
                <a16:creationId xmlns:a16="http://schemas.microsoft.com/office/drawing/2014/main" id="{A81C835B-7C04-D741-9EB6-0ADB283C327E}"/>
              </a:ext>
            </a:extLst>
          </p:cNvPr>
          <p:cNvSpPr>
            <a:spLocks noGrp="1"/>
          </p:cNvSpPr>
          <p:nvPr>
            <p:ph type="body" sz="quarter" idx="12"/>
          </p:nvPr>
        </p:nvSpPr>
        <p:spPr>
          <a:xfrm>
            <a:off x="445816" y="1829347"/>
            <a:ext cx="6151686" cy="3594960"/>
          </a:xfrm>
        </p:spPr>
        <p:txBody>
          <a:bodyPr>
            <a:normAutofit/>
          </a:bodyPr>
          <a:lstStyle>
            <a:lvl1pPr marL="171446" indent="-171446">
              <a:buFontTx/>
              <a:buBlip>
                <a:blip r:embed="rId3"/>
              </a:buBlip>
              <a:defRPr sz="1500" b="0" i="0">
                <a:latin typeface="Montserrat SemiBold" pitchFamily="2" charset="77"/>
                <a:ea typeface="Verdana" panose="020B0604030504040204" pitchFamily="34" charset="0"/>
                <a:cs typeface="Verdana" panose="020B0604030504040204" pitchFamily="34" charset="0"/>
              </a:defRPr>
            </a:lvl1pPr>
            <a:lvl2pPr marL="514337" indent="-171446">
              <a:buFontTx/>
              <a:buBlip>
                <a:blip r:embed="rId3"/>
              </a:buBlip>
              <a:defRPr sz="1350" b="0" i="0">
                <a:latin typeface="Montserrat SemiBold" pitchFamily="2" charset="77"/>
                <a:ea typeface="Verdana" panose="020B0604030504040204" pitchFamily="34" charset="0"/>
                <a:cs typeface="Verdana" panose="020B0604030504040204" pitchFamily="34" charset="0"/>
              </a:defRPr>
            </a:lvl2pPr>
            <a:lvl3pPr marL="857228" indent="-171446">
              <a:buFontTx/>
              <a:buBlip>
                <a:blip r:embed="rId3"/>
              </a:buBlip>
              <a:defRPr sz="1200" b="0" i="0">
                <a:latin typeface="Montserrat SemiBold" pitchFamily="2" charset="77"/>
                <a:ea typeface="Verdana" panose="020B0604030504040204" pitchFamily="34" charset="0"/>
                <a:cs typeface="Verdana" panose="020B0604030504040204" pitchFamily="34" charset="0"/>
              </a:defRPr>
            </a:lvl3pPr>
            <a:lvl4pPr marL="1200120" indent="-171446">
              <a:buFontTx/>
              <a:buBlip>
                <a:blip r:embed="rId3"/>
              </a:buBlip>
              <a:defRPr sz="1050" b="0" i="0">
                <a:latin typeface="Montserrat SemiBold" pitchFamily="2" charset="77"/>
                <a:ea typeface="Verdana" panose="020B0604030504040204" pitchFamily="34" charset="0"/>
                <a:cs typeface="Verdana" panose="020B0604030504040204" pitchFamily="34" charset="0"/>
              </a:defRPr>
            </a:lvl4pPr>
            <a:lvl5pPr marL="1543012" indent="-171446">
              <a:buFontTx/>
              <a:buBlip>
                <a:blip r:embed="rId3"/>
              </a:buBlip>
              <a:defRPr sz="1050" b="0" i="0">
                <a:latin typeface="Montserrat SemiBold" pitchFamily="2" charset="77"/>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5">
            <a:extLst>
              <a:ext uri="{FF2B5EF4-FFF2-40B4-BE49-F238E27FC236}">
                <a16:creationId xmlns:a16="http://schemas.microsoft.com/office/drawing/2014/main" id="{C34BE4D2-B6CD-470A-9C70-51414A36BCDD}"/>
              </a:ext>
            </a:extLst>
          </p:cNvPr>
          <p:cNvSpPr txBox="1">
            <a:spLocks/>
          </p:cNvSpPr>
          <p:nvPr userDrawn="1"/>
        </p:nvSpPr>
        <p:spPr>
          <a:xfrm>
            <a:off x="8743932" y="3222655"/>
            <a:ext cx="2221382" cy="401535"/>
          </a:xfrm>
        </p:spPr>
        <p:txBody>
          <a:bodyPr>
            <a:noAutofit/>
          </a:bodyPr>
          <a:lstStyle>
            <a:lvl1pPr algn="l" defTabSz="685800" rtl="0" eaLnBrk="1" latinLnBrk="0" hangingPunct="1">
              <a:lnSpc>
                <a:spcPct val="90000"/>
              </a:lnSpc>
              <a:spcBef>
                <a:spcPct val="0"/>
              </a:spcBef>
              <a:buNone/>
              <a:defRPr sz="2000" b="1"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sz="2400" dirty="0">
              <a:solidFill>
                <a:schemeClr val="bg1"/>
              </a:solidFill>
            </a:endParaRPr>
          </a:p>
        </p:txBody>
      </p:sp>
    </p:spTree>
    <p:extLst>
      <p:ext uri="{BB962C8B-B14F-4D97-AF65-F5344CB8AC3E}">
        <p14:creationId xmlns:p14="http://schemas.microsoft.com/office/powerpoint/2010/main" val="95134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6BCD-BE1A-1D4D-981A-21850383A2F9}"/>
              </a:ext>
            </a:extLst>
          </p:cNvPr>
          <p:cNvSpPr>
            <a:spLocks noGrp="1"/>
          </p:cNvSpPr>
          <p:nvPr>
            <p:ph type="title"/>
          </p:nvPr>
        </p:nvSpPr>
        <p:spPr>
          <a:xfrm>
            <a:off x="1271012" y="0"/>
            <a:ext cx="4864612" cy="1325563"/>
          </a:xfrm>
          <a:prstGeom prst="rect">
            <a:avLst/>
          </a:prstGeom>
        </p:spPr>
        <p:txBody>
          <a:bodyPr anchor="ctr"/>
          <a:lstStyle>
            <a:lvl1pPr>
              <a:defRPr sz="2400" b="1" i="0">
                <a:solidFill>
                  <a:schemeClr val="tx2"/>
                </a:solidFill>
                <a:latin typeface="Montserrat ExtraBold" pitchFamily="2" charset="77"/>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BB8D85B-4602-6441-BB56-CB188242F6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4417" t="21836" r="-4417"/>
          <a:stretch/>
        </p:blipFill>
        <p:spPr>
          <a:xfrm>
            <a:off x="0" y="0"/>
            <a:ext cx="1138556" cy="1933797"/>
          </a:xfrm>
          <a:prstGeom prst="rect">
            <a:avLst/>
          </a:prstGeom>
        </p:spPr>
      </p:pic>
      <p:sp>
        <p:nvSpPr>
          <p:cNvPr id="10" name="Text Placeholder 18">
            <a:extLst>
              <a:ext uri="{FF2B5EF4-FFF2-40B4-BE49-F238E27FC236}">
                <a16:creationId xmlns:a16="http://schemas.microsoft.com/office/drawing/2014/main" id="{A81C835B-7C04-D741-9EB6-0ADB283C327E}"/>
              </a:ext>
            </a:extLst>
          </p:cNvPr>
          <p:cNvSpPr>
            <a:spLocks noGrp="1"/>
          </p:cNvSpPr>
          <p:nvPr>
            <p:ph type="body" sz="quarter" idx="12"/>
          </p:nvPr>
        </p:nvSpPr>
        <p:spPr>
          <a:xfrm>
            <a:off x="445816" y="1829347"/>
            <a:ext cx="6151686" cy="3594960"/>
          </a:xfrm>
        </p:spPr>
        <p:txBody>
          <a:bodyPr>
            <a:normAutofit/>
          </a:bodyPr>
          <a:lstStyle>
            <a:lvl1pPr marL="171446" indent="-171446">
              <a:buFontTx/>
              <a:buBlip>
                <a:blip r:embed="rId3"/>
              </a:buBlip>
              <a:defRPr sz="1500" b="0" i="0">
                <a:latin typeface="Montserrat SemiBold" pitchFamily="2" charset="77"/>
                <a:ea typeface="Verdana" panose="020B0604030504040204" pitchFamily="34" charset="0"/>
                <a:cs typeface="Verdana" panose="020B0604030504040204" pitchFamily="34" charset="0"/>
              </a:defRPr>
            </a:lvl1pPr>
            <a:lvl2pPr marL="514337" indent="-171446">
              <a:buFontTx/>
              <a:buBlip>
                <a:blip r:embed="rId3"/>
              </a:buBlip>
              <a:defRPr sz="1350" b="0" i="0">
                <a:latin typeface="Montserrat SemiBold" pitchFamily="2" charset="77"/>
                <a:ea typeface="Verdana" panose="020B0604030504040204" pitchFamily="34" charset="0"/>
                <a:cs typeface="Verdana" panose="020B0604030504040204" pitchFamily="34" charset="0"/>
              </a:defRPr>
            </a:lvl2pPr>
            <a:lvl3pPr marL="857228" indent="-171446">
              <a:buFontTx/>
              <a:buBlip>
                <a:blip r:embed="rId3"/>
              </a:buBlip>
              <a:defRPr sz="1200" b="0" i="0">
                <a:latin typeface="Montserrat SemiBold" pitchFamily="2" charset="77"/>
                <a:ea typeface="Verdana" panose="020B0604030504040204" pitchFamily="34" charset="0"/>
                <a:cs typeface="Verdana" panose="020B0604030504040204" pitchFamily="34" charset="0"/>
              </a:defRPr>
            </a:lvl3pPr>
            <a:lvl4pPr marL="1200120" indent="-171446">
              <a:buFontTx/>
              <a:buBlip>
                <a:blip r:embed="rId3"/>
              </a:buBlip>
              <a:defRPr sz="1050" b="0" i="0">
                <a:latin typeface="Montserrat SemiBold" pitchFamily="2" charset="77"/>
                <a:ea typeface="Verdana" panose="020B0604030504040204" pitchFamily="34" charset="0"/>
                <a:cs typeface="Verdana" panose="020B0604030504040204" pitchFamily="34" charset="0"/>
              </a:defRPr>
            </a:lvl4pPr>
            <a:lvl5pPr marL="1543012" indent="-171446">
              <a:buFontTx/>
              <a:buBlip>
                <a:blip r:embed="rId3"/>
              </a:buBlip>
              <a:defRPr sz="1050" b="0" i="0">
                <a:latin typeface="Montserrat SemiBold" pitchFamily="2" charset="77"/>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5">
            <a:extLst>
              <a:ext uri="{FF2B5EF4-FFF2-40B4-BE49-F238E27FC236}">
                <a16:creationId xmlns:a16="http://schemas.microsoft.com/office/drawing/2014/main" id="{C34BE4D2-B6CD-470A-9C70-51414A36BCDD}"/>
              </a:ext>
            </a:extLst>
          </p:cNvPr>
          <p:cNvSpPr txBox="1">
            <a:spLocks/>
          </p:cNvSpPr>
          <p:nvPr userDrawn="1"/>
        </p:nvSpPr>
        <p:spPr>
          <a:xfrm>
            <a:off x="8743932" y="3222655"/>
            <a:ext cx="2221382" cy="401535"/>
          </a:xfrm>
        </p:spPr>
        <p:txBody>
          <a:bodyPr>
            <a:noAutofit/>
          </a:bodyPr>
          <a:lstStyle>
            <a:lvl1pPr algn="l" defTabSz="685800" rtl="0" eaLnBrk="1" latinLnBrk="0" hangingPunct="1">
              <a:lnSpc>
                <a:spcPct val="90000"/>
              </a:lnSpc>
              <a:spcBef>
                <a:spcPct val="0"/>
              </a:spcBef>
              <a:buNone/>
              <a:defRPr sz="2000" b="1" i="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sz="2400" dirty="0">
              <a:solidFill>
                <a:schemeClr val="bg1"/>
              </a:solidFill>
            </a:endParaRPr>
          </a:p>
        </p:txBody>
      </p:sp>
    </p:spTree>
    <p:extLst>
      <p:ext uri="{BB962C8B-B14F-4D97-AF65-F5344CB8AC3E}">
        <p14:creationId xmlns:p14="http://schemas.microsoft.com/office/powerpoint/2010/main" val="1003494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452A8-AEB9-B346-ABE7-1FDB0534B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2F336AA-577C-5A47-804B-F29F0CA8A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198333499"/>
      </p:ext>
    </p:extLst>
  </p:cSld>
  <p:clrMap bg1="lt1" tx1="dk1" bg2="lt2" tx2="dk2" accent1="accent1" accent2="accent2" accent3="accent3" accent4="accent4" accent5="accent5" accent6="accent6" hlink="hlink" folHlink="folHlink"/>
  <p:sldLayoutIdLst>
    <p:sldLayoutId id="2147483661" r:id="rId1"/>
    <p:sldLayoutId id="2147483698" r:id="rId2"/>
    <p:sldLayoutId id="2147483705" r:id="rId3"/>
  </p:sldLayoutIdLst>
  <p:txStyles>
    <p:titleStyle>
      <a:lvl1pPr algn="l" defTabSz="914400" rtl="0" eaLnBrk="1" latinLnBrk="0" hangingPunct="1">
        <a:lnSpc>
          <a:spcPct val="90000"/>
        </a:lnSpc>
        <a:spcBef>
          <a:spcPct val="0"/>
        </a:spcBef>
        <a:buNone/>
        <a:defRPr sz="2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452A8-AEB9-B346-ABE7-1FDB0534B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2F336AA-577C-5A47-804B-F29F0CA8A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ontserrat" pitchFamily="2" charset="77"/>
              </a:defRPr>
            </a:lvl1pPr>
          </a:lstStyle>
          <a:p>
            <a:endParaRPr lang="en-US" dirty="0"/>
          </a:p>
        </p:txBody>
      </p:sp>
    </p:spTree>
    <p:extLst>
      <p:ext uri="{BB962C8B-B14F-4D97-AF65-F5344CB8AC3E}">
        <p14:creationId xmlns:p14="http://schemas.microsoft.com/office/powerpoint/2010/main" val="1575464467"/>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6" r:id="rId3"/>
    <p:sldLayoutId id="2147483679" r:id="rId4"/>
    <p:sldLayoutId id="2147483680" r:id="rId5"/>
    <p:sldLayoutId id="2147483681" r:id="rId6"/>
    <p:sldLayoutId id="2147483682" r:id="rId7"/>
    <p:sldLayoutId id="2147483697" r:id="rId8"/>
    <p:sldLayoutId id="2147483797" r:id="rId9"/>
  </p:sldLayoutIdLst>
  <p:txStyles>
    <p:titleStyle>
      <a:lvl1pPr algn="l" defTabSz="914400" rtl="0" eaLnBrk="1" latinLnBrk="0" hangingPunct="1">
        <a:lnSpc>
          <a:spcPct val="90000"/>
        </a:lnSpc>
        <a:spcBef>
          <a:spcPct val="0"/>
        </a:spcBef>
        <a:buNone/>
        <a:defRPr sz="2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00809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5E94CA-051E-4CA0-BEB1-F98CC50930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4CC9AAD3-2D1D-43AC-9394-536BFCD7E8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599" y="5748125"/>
            <a:ext cx="3385495" cy="72375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C1FD81F-D3D4-4FBC-AB2C-973AB945D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630" y="718063"/>
            <a:ext cx="4800346" cy="1844173"/>
          </a:xfrm>
          <a:prstGeom prst="rect">
            <a:avLst/>
          </a:prstGeom>
        </p:spPr>
      </p:pic>
      <p:sp>
        <p:nvSpPr>
          <p:cNvPr id="4" name="TextBox 3">
            <a:extLst>
              <a:ext uri="{FF2B5EF4-FFF2-40B4-BE49-F238E27FC236}">
                <a16:creationId xmlns:a16="http://schemas.microsoft.com/office/drawing/2014/main" id="{0F91F5D3-C479-4C4E-BD01-9012F637454C}"/>
              </a:ext>
            </a:extLst>
          </p:cNvPr>
          <p:cNvSpPr txBox="1"/>
          <p:nvPr/>
        </p:nvSpPr>
        <p:spPr>
          <a:xfrm>
            <a:off x="1255485" y="3871826"/>
            <a:ext cx="57420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A3D6E"/>
                </a:solidFill>
                <a:effectLst/>
                <a:uLnTx/>
                <a:uFillTx/>
                <a:latin typeface="Montserrat Bold" panose="00000800000000000000" pitchFamily="2" charset="0"/>
                <a:ea typeface="+mn-ea"/>
                <a:cs typeface="+mn-cs"/>
              </a:rPr>
              <a:t>Self-Funded 101</a:t>
            </a:r>
          </a:p>
        </p:txBody>
      </p:sp>
      <p:cxnSp>
        <p:nvCxnSpPr>
          <p:cNvPr id="5" name="Straight Connector 4">
            <a:extLst>
              <a:ext uri="{FF2B5EF4-FFF2-40B4-BE49-F238E27FC236}">
                <a16:creationId xmlns:a16="http://schemas.microsoft.com/office/drawing/2014/main" id="{6E66808C-D0CF-4CF3-B010-05F9F03F6D37}"/>
              </a:ext>
            </a:extLst>
          </p:cNvPr>
          <p:cNvCxnSpPr/>
          <p:nvPr/>
        </p:nvCxnSpPr>
        <p:spPr>
          <a:xfrm>
            <a:off x="1159389" y="3605361"/>
            <a:ext cx="0" cy="1086928"/>
          </a:xfrm>
          <a:prstGeom prst="line">
            <a:avLst/>
          </a:prstGeom>
          <a:ln w="127000">
            <a:solidFill>
              <a:srgbClr val="72CAC8"/>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461589-8C90-492F-9FCE-D447B3462C85}"/>
              </a:ext>
            </a:extLst>
          </p:cNvPr>
          <p:cNvSpPr txBox="1"/>
          <p:nvPr/>
        </p:nvSpPr>
        <p:spPr>
          <a:xfrm>
            <a:off x="8344981" y="5132717"/>
            <a:ext cx="3154730"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150" normalizeH="0" baseline="0" noProof="0" dirty="0">
                <a:ln>
                  <a:noFill/>
                </a:ln>
                <a:solidFill>
                  <a:prstClr val="white"/>
                </a:solidFill>
                <a:effectLst/>
                <a:uLnTx/>
                <a:uFillTx/>
                <a:latin typeface="Montserrat ExtraLight" panose="00000300000000000000" pitchFamily="2" charset="0"/>
                <a:ea typeface="+mn-ea"/>
                <a:cs typeface="+mn-cs"/>
              </a:rPr>
              <a:t>May 23, 2024</a:t>
            </a:r>
          </a:p>
        </p:txBody>
      </p:sp>
    </p:spTree>
    <p:extLst>
      <p:ext uri="{BB962C8B-B14F-4D97-AF65-F5344CB8AC3E}">
        <p14:creationId xmlns:p14="http://schemas.microsoft.com/office/powerpoint/2010/main" val="141344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66DB-F3FA-4BA0-BFF1-4819E4EFD57D}"/>
              </a:ext>
            </a:extLst>
          </p:cNvPr>
          <p:cNvSpPr>
            <a:spLocks noGrp="1"/>
          </p:cNvSpPr>
          <p:nvPr>
            <p:ph type="title"/>
          </p:nvPr>
        </p:nvSpPr>
        <p:spPr/>
        <p:txBody>
          <a:bodyPr/>
          <a:lstStyle/>
          <a:p>
            <a:r>
              <a:rPr lang="en-US" dirty="0">
                <a:solidFill>
                  <a:srgbClr val="1E3E6A"/>
                </a:solidFill>
              </a:rPr>
              <a:t>Pharmacy Benefit Manager (PBM) Alternatives</a:t>
            </a:r>
          </a:p>
        </p:txBody>
      </p:sp>
      <p:sp>
        <p:nvSpPr>
          <p:cNvPr id="3" name="Text Placeholder 2">
            <a:extLst>
              <a:ext uri="{FF2B5EF4-FFF2-40B4-BE49-F238E27FC236}">
                <a16:creationId xmlns:a16="http://schemas.microsoft.com/office/drawing/2014/main" id="{CAF37CA1-EA73-42A1-88CB-9DC58EE189AC}"/>
              </a:ext>
            </a:extLst>
          </p:cNvPr>
          <p:cNvSpPr>
            <a:spLocks noGrp="1"/>
          </p:cNvSpPr>
          <p:nvPr>
            <p:ph type="body" sz="quarter" idx="12"/>
          </p:nvPr>
        </p:nvSpPr>
        <p:spPr>
          <a:xfrm>
            <a:off x="424282" y="1448957"/>
            <a:ext cx="6158590" cy="4615344"/>
          </a:xfrm>
        </p:spPr>
        <p:txBody>
          <a:bodyPr>
            <a:normAutofit lnSpcReduction="10000"/>
          </a:bodyPr>
          <a:lstStyle/>
          <a:p>
            <a:r>
              <a:rPr lang="en-US" sz="1800" dirty="0">
                <a:solidFill>
                  <a:srgbClr val="1E3E6A"/>
                </a:solidFill>
              </a:rPr>
              <a:t>Pharmacy Benefit Managers (PBMs) negotiate rates with drug manufacturers, contract with pharmacies, manage mail orders, handle distribution, and process prescription drug claims.  </a:t>
            </a:r>
          </a:p>
          <a:p>
            <a:pPr lvl="1"/>
            <a:r>
              <a:rPr lang="en-US" sz="1800" dirty="0">
                <a:solidFill>
                  <a:srgbClr val="1E3E6A"/>
                </a:solidFill>
                <a:latin typeface="Montserrat Bold" panose="00000800000000000000" charset="0"/>
                <a:cs typeface="Montserrat Bold" panose="00000800000000000000" charset="0"/>
              </a:rPr>
              <a:t>Their operation is critical to controlling costs for prescription drugs in health plans.</a:t>
            </a:r>
          </a:p>
          <a:p>
            <a:r>
              <a:rPr lang="en-US" sz="1800" dirty="0">
                <a:solidFill>
                  <a:srgbClr val="1E3E6A"/>
                </a:solidFill>
              </a:rPr>
              <a:t>Traditional PBMs often receive rebates from drug manufacturers during the price negotiation process , </a:t>
            </a:r>
          </a:p>
          <a:p>
            <a:pPr lvl="1"/>
            <a:r>
              <a:rPr lang="en-US" sz="1800" dirty="0">
                <a:solidFill>
                  <a:srgbClr val="1E3E6A"/>
                </a:solidFill>
              </a:rPr>
              <a:t>These rebates may or may not be passed on in full to the health plan, depending on the PBM contract.</a:t>
            </a:r>
          </a:p>
          <a:p>
            <a:r>
              <a:rPr lang="en-US" sz="1800" dirty="0">
                <a:solidFill>
                  <a:srgbClr val="1E3E6A"/>
                </a:solidFill>
              </a:rPr>
              <a:t>Transparent PBMs share 100% of drug rebates with employer clients.</a:t>
            </a:r>
          </a:p>
          <a:p>
            <a:pPr lvl="1"/>
            <a:r>
              <a:rPr lang="en-US" sz="1800" dirty="0">
                <a:solidFill>
                  <a:srgbClr val="1E3E6A"/>
                </a:solidFill>
              </a:rPr>
              <a:t>They also promote lower cost alternatives such as generics or less expensive brands to drive down net costs.</a:t>
            </a:r>
          </a:p>
          <a:p>
            <a:pPr lvl="1"/>
            <a:endParaRPr lang="en-US" dirty="0"/>
          </a:p>
          <a:p>
            <a:endParaRPr lang="en-US" dirty="0"/>
          </a:p>
        </p:txBody>
      </p:sp>
    </p:spTree>
    <p:extLst>
      <p:ext uri="{BB962C8B-B14F-4D97-AF65-F5344CB8AC3E}">
        <p14:creationId xmlns:p14="http://schemas.microsoft.com/office/powerpoint/2010/main" val="184477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AAAE-CF57-4261-9504-2A416AC22E7E}"/>
              </a:ext>
            </a:extLst>
          </p:cNvPr>
          <p:cNvSpPr>
            <a:spLocks noGrp="1"/>
          </p:cNvSpPr>
          <p:nvPr>
            <p:ph type="title"/>
          </p:nvPr>
        </p:nvSpPr>
        <p:spPr/>
        <p:txBody>
          <a:bodyPr/>
          <a:lstStyle/>
          <a:p>
            <a:r>
              <a:rPr lang="en-US" dirty="0">
                <a:solidFill>
                  <a:srgbClr val="1E3E6A"/>
                </a:solidFill>
              </a:rPr>
              <a:t>Underwriting</a:t>
            </a:r>
          </a:p>
        </p:txBody>
      </p:sp>
      <p:pic>
        <p:nvPicPr>
          <p:cNvPr id="3" name="Picture 2">
            <a:extLst>
              <a:ext uri="{FF2B5EF4-FFF2-40B4-BE49-F238E27FC236}">
                <a16:creationId xmlns:a16="http://schemas.microsoft.com/office/drawing/2014/main" id="{3DBD4228-3C73-4ED9-9D10-31DBDDF10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263950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3B865F3-323D-476F-8C61-18DE7C2CF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596A055C-E31B-41B7-B96B-2AA978B156F8}"/>
              </a:ext>
            </a:extLst>
          </p:cNvPr>
          <p:cNvSpPr/>
          <p:nvPr/>
        </p:nvSpPr>
        <p:spPr>
          <a:xfrm>
            <a:off x="2110201"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352673B-FBEE-415B-BB6A-8E8EBC204C44}"/>
              </a:ext>
            </a:extLst>
          </p:cNvPr>
          <p:cNvSpPr/>
          <p:nvPr/>
        </p:nvSpPr>
        <p:spPr>
          <a:xfrm>
            <a:off x="2116060"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9F33EBE-70AF-42CA-832B-F5255A7A74AC}"/>
              </a:ext>
            </a:extLst>
          </p:cNvPr>
          <p:cNvSpPr txBox="1"/>
          <p:nvPr/>
        </p:nvSpPr>
        <p:spPr>
          <a:xfrm>
            <a:off x="1354015" y="492369"/>
            <a:ext cx="9513277" cy="523220"/>
          </a:xfrm>
          <a:prstGeom prst="rect">
            <a:avLst/>
          </a:prstGeom>
          <a:noFill/>
        </p:spPr>
        <p:txBody>
          <a:bodyPr wrap="square" rtlCol="0">
            <a:spAutoFit/>
          </a:bodyPr>
          <a:lstStyle/>
          <a:p>
            <a:r>
              <a:rPr lang="en-US" sz="2800" b="1" dirty="0">
                <a:solidFill>
                  <a:srgbClr val="1E3E6A"/>
                </a:solidFill>
                <a:latin typeface="Montserrat" panose="020B0604020202020204" charset="0"/>
              </a:rPr>
              <a:t>Who Bears the Risk in Different Health Plans</a:t>
            </a:r>
          </a:p>
        </p:txBody>
      </p:sp>
      <p:sp>
        <p:nvSpPr>
          <p:cNvPr id="108" name="Rectangle 107">
            <a:extLst>
              <a:ext uri="{FF2B5EF4-FFF2-40B4-BE49-F238E27FC236}">
                <a16:creationId xmlns:a16="http://schemas.microsoft.com/office/drawing/2014/main" id="{534596FA-F12C-40CF-BBBE-23BDB8D203D5}"/>
              </a:ext>
            </a:extLst>
          </p:cNvPr>
          <p:cNvSpPr/>
          <p:nvPr/>
        </p:nvSpPr>
        <p:spPr>
          <a:xfrm>
            <a:off x="2103481" y="1383354"/>
            <a:ext cx="440152" cy="1374393"/>
          </a:xfrm>
          <a:prstGeom prst="rect">
            <a:avLst/>
          </a:prstGeom>
          <a:solidFill>
            <a:srgbClr val="1E3E6A"/>
          </a:solidFill>
          <a:ln>
            <a:solidFill>
              <a:schemeClr val="accent6">
                <a:lumMod val="7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09" name="Rectangle 108">
            <a:extLst>
              <a:ext uri="{FF2B5EF4-FFF2-40B4-BE49-F238E27FC236}">
                <a16:creationId xmlns:a16="http://schemas.microsoft.com/office/drawing/2014/main" id="{69A59F91-C50E-4FFB-BD9B-04B6BC8A94B2}"/>
              </a:ext>
            </a:extLst>
          </p:cNvPr>
          <p:cNvSpPr/>
          <p:nvPr/>
        </p:nvSpPr>
        <p:spPr>
          <a:xfrm>
            <a:off x="3469412" y="1372234"/>
            <a:ext cx="440152" cy="1385514"/>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0" name="Rectangle 109">
            <a:extLst>
              <a:ext uri="{FF2B5EF4-FFF2-40B4-BE49-F238E27FC236}">
                <a16:creationId xmlns:a16="http://schemas.microsoft.com/office/drawing/2014/main" id="{9B1642D7-56FA-4C71-892A-620D95082010}"/>
              </a:ext>
            </a:extLst>
          </p:cNvPr>
          <p:cNvSpPr/>
          <p:nvPr/>
        </p:nvSpPr>
        <p:spPr>
          <a:xfrm>
            <a:off x="4132761" y="1372232"/>
            <a:ext cx="440152" cy="138551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1" name="Rectangle 110">
            <a:extLst>
              <a:ext uri="{FF2B5EF4-FFF2-40B4-BE49-F238E27FC236}">
                <a16:creationId xmlns:a16="http://schemas.microsoft.com/office/drawing/2014/main" id="{A8C7F37E-5743-4808-8AFA-46401E5EAC79}"/>
              </a:ext>
            </a:extLst>
          </p:cNvPr>
          <p:cNvSpPr/>
          <p:nvPr/>
        </p:nvSpPr>
        <p:spPr>
          <a:xfrm>
            <a:off x="2782008" y="1372234"/>
            <a:ext cx="440152" cy="1385514"/>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2" name="Rectangle 111">
            <a:extLst>
              <a:ext uri="{FF2B5EF4-FFF2-40B4-BE49-F238E27FC236}">
                <a16:creationId xmlns:a16="http://schemas.microsoft.com/office/drawing/2014/main" id="{12DB3C00-23E2-42DB-A9FA-865BB14AF7EB}"/>
              </a:ext>
            </a:extLst>
          </p:cNvPr>
          <p:cNvSpPr/>
          <p:nvPr/>
        </p:nvSpPr>
        <p:spPr>
          <a:xfrm>
            <a:off x="4820164" y="1342520"/>
            <a:ext cx="436849" cy="14152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3" name="Rectangle 112">
            <a:extLst>
              <a:ext uri="{FF2B5EF4-FFF2-40B4-BE49-F238E27FC236}">
                <a16:creationId xmlns:a16="http://schemas.microsoft.com/office/drawing/2014/main" id="{025FBF68-BA0F-44F3-9505-AA54CA09A11C}"/>
              </a:ext>
            </a:extLst>
          </p:cNvPr>
          <p:cNvSpPr/>
          <p:nvPr/>
        </p:nvSpPr>
        <p:spPr>
          <a:xfrm>
            <a:off x="5500863" y="1342522"/>
            <a:ext cx="436849" cy="141522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4" name="Rectangle 113">
            <a:extLst>
              <a:ext uri="{FF2B5EF4-FFF2-40B4-BE49-F238E27FC236}">
                <a16:creationId xmlns:a16="http://schemas.microsoft.com/office/drawing/2014/main" id="{DC3AADB8-25F7-47F6-A554-183B9309BBAB}"/>
              </a:ext>
            </a:extLst>
          </p:cNvPr>
          <p:cNvSpPr/>
          <p:nvPr/>
        </p:nvSpPr>
        <p:spPr>
          <a:xfrm>
            <a:off x="6165688" y="1342520"/>
            <a:ext cx="436849" cy="14152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5" name="Rectangle 114">
            <a:extLst>
              <a:ext uri="{FF2B5EF4-FFF2-40B4-BE49-F238E27FC236}">
                <a16:creationId xmlns:a16="http://schemas.microsoft.com/office/drawing/2014/main" id="{F3613645-C993-43BA-9AFE-27435DFBE754}"/>
              </a:ext>
            </a:extLst>
          </p:cNvPr>
          <p:cNvSpPr/>
          <p:nvPr/>
        </p:nvSpPr>
        <p:spPr>
          <a:xfrm>
            <a:off x="6815302" y="1342520"/>
            <a:ext cx="436850" cy="14152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6" name="Rectangle 115">
            <a:extLst>
              <a:ext uri="{FF2B5EF4-FFF2-40B4-BE49-F238E27FC236}">
                <a16:creationId xmlns:a16="http://schemas.microsoft.com/office/drawing/2014/main" id="{FE9D020B-6B23-441E-A9FE-08EB4D3CF76C}"/>
              </a:ext>
            </a:extLst>
          </p:cNvPr>
          <p:cNvSpPr/>
          <p:nvPr/>
        </p:nvSpPr>
        <p:spPr>
          <a:xfrm>
            <a:off x="7483300" y="1335020"/>
            <a:ext cx="436850" cy="14227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7" name="Rectangle 116">
            <a:extLst>
              <a:ext uri="{FF2B5EF4-FFF2-40B4-BE49-F238E27FC236}">
                <a16:creationId xmlns:a16="http://schemas.microsoft.com/office/drawing/2014/main" id="{3B8585CF-056D-4868-A9D0-4A6B635F03F4}"/>
              </a:ext>
            </a:extLst>
          </p:cNvPr>
          <p:cNvSpPr/>
          <p:nvPr/>
        </p:nvSpPr>
        <p:spPr>
          <a:xfrm>
            <a:off x="8095334" y="1342519"/>
            <a:ext cx="435252" cy="14152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8" name="Rectangle 117">
            <a:extLst>
              <a:ext uri="{FF2B5EF4-FFF2-40B4-BE49-F238E27FC236}">
                <a16:creationId xmlns:a16="http://schemas.microsoft.com/office/drawing/2014/main" id="{CA279846-5BAE-4A9E-99D1-E912EC3DF698}"/>
              </a:ext>
            </a:extLst>
          </p:cNvPr>
          <p:cNvSpPr/>
          <p:nvPr/>
        </p:nvSpPr>
        <p:spPr>
          <a:xfrm>
            <a:off x="8723317" y="1342518"/>
            <a:ext cx="435253" cy="14227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9" name="Rectangle 118">
            <a:extLst>
              <a:ext uri="{FF2B5EF4-FFF2-40B4-BE49-F238E27FC236}">
                <a16:creationId xmlns:a16="http://schemas.microsoft.com/office/drawing/2014/main" id="{B5F80375-41CF-44FC-BB1C-27766061F8CE}"/>
              </a:ext>
            </a:extLst>
          </p:cNvPr>
          <p:cNvSpPr/>
          <p:nvPr/>
        </p:nvSpPr>
        <p:spPr>
          <a:xfrm>
            <a:off x="9409911" y="1335020"/>
            <a:ext cx="435252" cy="143022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32" name="TextBox 131">
            <a:extLst>
              <a:ext uri="{FF2B5EF4-FFF2-40B4-BE49-F238E27FC236}">
                <a16:creationId xmlns:a16="http://schemas.microsoft.com/office/drawing/2014/main" id="{65025EB9-8B19-4A64-8202-88D9CC3B10D0}"/>
              </a:ext>
            </a:extLst>
          </p:cNvPr>
          <p:cNvSpPr txBox="1"/>
          <p:nvPr/>
        </p:nvSpPr>
        <p:spPr>
          <a:xfrm>
            <a:off x="849353" y="1793091"/>
            <a:ext cx="1176744" cy="646331"/>
          </a:xfrm>
          <a:prstGeom prst="rect">
            <a:avLst/>
          </a:prstGeom>
          <a:noFill/>
        </p:spPr>
        <p:txBody>
          <a:bodyPr wrap="square" rtlCol="0">
            <a:spAutoFit/>
          </a:bodyPr>
          <a:lstStyle/>
          <a:p>
            <a:r>
              <a:rPr lang="en-US" b="1" dirty="0">
                <a:solidFill>
                  <a:srgbClr val="1E3E6A"/>
                </a:solidFill>
                <a:latin typeface="Montserrat" panose="020B0604020202020204" charset="0"/>
              </a:rPr>
              <a:t>Fully Insured</a:t>
            </a:r>
          </a:p>
        </p:txBody>
      </p:sp>
      <p:sp>
        <p:nvSpPr>
          <p:cNvPr id="133" name="TextBox 132">
            <a:extLst>
              <a:ext uri="{FF2B5EF4-FFF2-40B4-BE49-F238E27FC236}">
                <a16:creationId xmlns:a16="http://schemas.microsoft.com/office/drawing/2014/main" id="{C9E14958-D588-4AC4-94F9-B6D366742797}"/>
              </a:ext>
            </a:extLst>
          </p:cNvPr>
          <p:cNvSpPr txBox="1"/>
          <p:nvPr/>
        </p:nvSpPr>
        <p:spPr>
          <a:xfrm>
            <a:off x="823619" y="3645701"/>
            <a:ext cx="1176744" cy="646331"/>
          </a:xfrm>
          <a:prstGeom prst="rect">
            <a:avLst/>
          </a:prstGeom>
          <a:noFill/>
        </p:spPr>
        <p:txBody>
          <a:bodyPr wrap="square" rtlCol="0">
            <a:spAutoFit/>
          </a:bodyPr>
          <a:lstStyle/>
          <a:p>
            <a:r>
              <a:rPr lang="en-US" b="1" dirty="0">
                <a:solidFill>
                  <a:srgbClr val="1E3E6A"/>
                </a:solidFill>
                <a:latin typeface="Montserrat" panose="020B0604020202020204" charset="0"/>
              </a:rPr>
              <a:t>Level Funded</a:t>
            </a:r>
          </a:p>
        </p:txBody>
      </p:sp>
      <p:sp>
        <p:nvSpPr>
          <p:cNvPr id="155" name="Rectangle 154">
            <a:extLst>
              <a:ext uri="{FF2B5EF4-FFF2-40B4-BE49-F238E27FC236}">
                <a16:creationId xmlns:a16="http://schemas.microsoft.com/office/drawing/2014/main" id="{872D174F-765C-48A1-B5BF-8E5F6761B2E0}"/>
              </a:ext>
            </a:extLst>
          </p:cNvPr>
          <p:cNvSpPr/>
          <p:nvPr/>
        </p:nvSpPr>
        <p:spPr>
          <a:xfrm>
            <a:off x="2787557"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2450AD2B-B0E3-4DD7-BB83-D033A880968E}"/>
              </a:ext>
            </a:extLst>
          </p:cNvPr>
          <p:cNvSpPr/>
          <p:nvPr/>
        </p:nvSpPr>
        <p:spPr>
          <a:xfrm>
            <a:off x="2790449"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C23AB6A0-BBA9-489A-AAEB-77BFBE9EF009}"/>
              </a:ext>
            </a:extLst>
          </p:cNvPr>
          <p:cNvSpPr/>
          <p:nvPr/>
        </p:nvSpPr>
        <p:spPr>
          <a:xfrm>
            <a:off x="3485471"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654146FC-3041-45DC-A8D4-6DD8311B6663}"/>
              </a:ext>
            </a:extLst>
          </p:cNvPr>
          <p:cNvSpPr/>
          <p:nvPr/>
        </p:nvSpPr>
        <p:spPr>
          <a:xfrm>
            <a:off x="3488363"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DEDD642B-707B-417B-8E36-791355E3D1D2}"/>
              </a:ext>
            </a:extLst>
          </p:cNvPr>
          <p:cNvSpPr/>
          <p:nvPr/>
        </p:nvSpPr>
        <p:spPr>
          <a:xfrm>
            <a:off x="4136590"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69AD5E35-4F0A-4746-8E44-E7BB4533E36F}"/>
              </a:ext>
            </a:extLst>
          </p:cNvPr>
          <p:cNvSpPr/>
          <p:nvPr/>
        </p:nvSpPr>
        <p:spPr>
          <a:xfrm>
            <a:off x="4139482"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03833F6E-15E3-497E-8E36-B84C8BB66D89}"/>
              </a:ext>
            </a:extLst>
          </p:cNvPr>
          <p:cNvSpPr/>
          <p:nvPr/>
        </p:nvSpPr>
        <p:spPr>
          <a:xfrm>
            <a:off x="4820690"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AFC7D8D7-6F0D-4949-930F-A01ADC94F849}"/>
              </a:ext>
            </a:extLst>
          </p:cNvPr>
          <p:cNvSpPr/>
          <p:nvPr/>
        </p:nvSpPr>
        <p:spPr>
          <a:xfrm>
            <a:off x="4823582"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C05869EE-D0BB-4C75-B0B5-733E7B9A6F25}"/>
              </a:ext>
            </a:extLst>
          </p:cNvPr>
          <p:cNvSpPr/>
          <p:nvPr/>
        </p:nvSpPr>
        <p:spPr>
          <a:xfrm>
            <a:off x="5497971"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D556F462-FE97-4B50-9F81-C6A5A3E5BE07}"/>
              </a:ext>
            </a:extLst>
          </p:cNvPr>
          <p:cNvSpPr/>
          <p:nvPr/>
        </p:nvSpPr>
        <p:spPr>
          <a:xfrm>
            <a:off x="5500863"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09C30B77-9279-4327-B5FB-54772B181BE2}"/>
              </a:ext>
            </a:extLst>
          </p:cNvPr>
          <p:cNvSpPr/>
          <p:nvPr/>
        </p:nvSpPr>
        <p:spPr>
          <a:xfrm>
            <a:off x="6162796"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9776550D-E0D3-4F9C-9B5F-CF76EB1DAC84}"/>
              </a:ext>
            </a:extLst>
          </p:cNvPr>
          <p:cNvSpPr/>
          <p:nvPr/>
        </p:nvSpPr>
        <p:spPr>
          <a:xfrm>
            <a:off x="6165688"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A6B7C043-B521-4ECB-BBA6-7793CBB9A473}"/>
              </a:ext>
            </a:extLst>
          </p:cNvPr>
          <p:cNvSpPr/>
          <p:nvPr/>
        </p:nvSpPr>
        <p:spPr>
          <a:xfrm>
            <a:off x="6812410"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8D159557-7E90-4BAB-AA30-D9E222E588A4}"/>
              </a:ext>
            </a:extLst>
          </p:cNvPr>
          <p:cNvSpPr/>
          <p:nvPr/>
        </p:nvSpPr>
        <p:spPr>
          <a:xfrm>
            <a:off x="6815302"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CAE0B00F-4191-415B-9605-42CEE3F8A05A}"/>
              </a:ext>
            </a:extLst>
          </p:cNvPr>
          <p:cNvSpPr/>
          <p:nvPr/>
        </p:nvSpPr>
        <p:spPr>
          <a:xfrm>
            <a:off x="7483827"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C21FABD7-ABB8-4C08-8FC3-13186B8B20D9}"/>
              </a:ext>
            </a:extLst>
          </p:cNvPr>
          <p:cNvSpPr/>
          <p:nvPr/>
        </p:nvSpPr>
        <p:spPr>
          <a:xfrm>
            <a:off x="7486719"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3F55A928-8139-4BF4-8879-2528456B7167}"/>
              </a:ext>
            </a:extLst>
          </p:cNvPr>
          <p:cNvSpPr/>
          <p:nvPr/>
        </p:nvSpPr>
        <p:spPr>
          <a:xfrm>
            <a:off x="8092442"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643F5E07-FB7E-4024-8827-B7B1FB124DF6}"/>
              </a:ext>
            </a:extLst>
          </p:cNvPr>
          <p:cNvSpPr/>
          <p:nvPr/>
        </p:nvSpPr>
        <p:spPr>
          <a:xfrm>
            <a:off x="8095334"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C1BE9358-5451-41D1-96DD-3D3A394E2DE3}"/>
              </a:ext>
            </a:extLst>
          </p:cNvPr>
          <p:cNvSpPr/>
          <p:nvPr/>
        </p:nvSpPr>
        <p:spPr>
          <a:xfrm>
            <a:off x="8727212"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A2175F6F-E7FD-4E49-B107-DC8D8FEF2F8C}"/>
              </a:ext>
            </a:extLst>
          </p:cNvPr>
          <p:cNvSpPr/>
          <p:nvPr/>
        </p:nvSpPr>
        <p:spPr>
          <a:xfrm>
            <a:off x="8730104"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2F317DD3-BADF-428A-A411-06CF799CA87C}"/>
              </a:ext>
            </a:extLst>
          </p:cNvPr>
          <p:cNvSpPr/>
          <p:nvPr/>
        </p:nvSpPr>
        <p:spPr>
          <a:xfrm>
            <a:off x="9413337" y="4292032"/>
            <a:ext cx="433431" cy="48225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8C4E514C-B25F-47F5-AF9F-DD0B8C8F4223}"/>
              </a:ext>
            </a:extLst>
          </p:cNvPr>
          <p:cNvSpPr/>
          <p:nvPr/>
        </p:nvSpPr>
        <p:spPr>
          <a:xfrm>
            <a:off x="9416229" y="3353442"/>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0BBBC5D0-DCAA-44F9-A402-699EF41FB6AB}"/>
              </a:ext>
            </a:extLst>
          </p:cNvPr>
          <p:cNvSpPr txBox="1"/>
          <p:nvPr/>
        </p:nvSpPr>
        <p:spPr>
          <a:xfrm>
            <a:off x="824225" y="5528989"/>
            <a:ext cx="1176744" cy="646331"/>
          </a:xfrm>
          <a:prstGeom prst="rect">
            <a:avLst/>
          </a:prstGeom>
          <a:noFill/>
        </p:spPr>
        <p:txBody>
          <a:bodyPr wrap="square" rtlCol="0">
            <a:spAutoFit/>
          </a:bodyPr>
          <a:lstStyle/>
          <a:p>
            <a:r>
              <a:rPr lang="en-US" b="1" dirty="0">
                <a:solidFill>
                  <a:srgbClr val="1E3E6A"/>
                </a:solidFill>
                <a:latin typeface="Montserrat" panose="020B0604020202020204" charset="0"/>
              </a:rPr>
              <a:t>Self Funded</a:t>
            </a:r>
          </a:p>
        </p:txBody>
      </p:sp>
      <p:sp>
        <p:nvSpPr>
          <p:cNvPr id="178" name="Rectangle 177">
            <a:extLst>
              <a:ext uri="{FF2B5EF4-FFF2-40B4-BE49-F238E27FC236}">
                <a16:creationId xmlns:a16="http://schemas.microsoft.com/office/drawing/2014/main" id="{10F3A868-2E1F-4E16-8775-FF50803ACAF4}"/>
              </a:ext>
            </a:extLst>
          </p:cNvPr>
          <p:cNvSpPr/>
          <p:nvPr/>
        </p:nvSpPr>
        <p:spPr>
          <a:xfrm>
            <a:off x="2103481" y="6308573"/>
            <a:ext cx="445215" cy="241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736F53B9-045A-4CCE-8EA2-189CEDA4698C}"/>
              </a:ext>
            </a:extLst>
          </p:cNvPr>
          <p:cNvSpPr/>
          <p:nvPr/>
        </p:nvSpPr>
        <p:spPr>
          <a:xfrm>
            <a:off x="2106841" y="5128855"/>
            <a:ext cx="433431" cy="1179718"/>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FF54930E-965D-41D7-9F0A-68B174003121}"/>
              </a:ext>
            </a:extLst>
          </p:cNvPr>
          <p:cNvSpPr/>
          <p:nvPr/>
        </p:nvSpPr>
        <p:spPr>
          <a:xfrm>
            <a:off x="2778648" y="6339338"/>
            <a:ext cx="445215" cy="223239"/>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4AB5FF6E-6413-43BD-B624-F1843EA06331}"/>
              </a:ext>
            </a:extLst>
          </p:cNvPr>
          <p:cNvSpPr/>
          <p:nvPr/>
        </p:nvSpPr>
        <p:spPr>
          <a:xfrm>
            <a:off x="2782008" y="5498310"/>
            <a:ext cx="433431" cy="841027"/>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5889E9E3-A74E-4CF4-B4FC-5A600FC851DA}"/>
              </a:ext>
            </a:extLst>
          </p:cNvPr>
          <p:cNvSpPr/>
          <p:nvPr/>
        </p:nvSpPr>
        <p:spPr>
          <a:xfrm>
            <a:off x="3462239" y="6308572"/>
            <a:ext cx="445215" cy="25400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173525CD-CBFC-4EE1-ACFF-FDD7AA933F19}"/>
              </a:ext>
            </a:extLst>
          </p:cNvPr>
          <p:cNvSpPr/>
          <p:nvPr/>
        </p:nvSpPr>
        <p:spPr>
          <a:xfrm>
            <a:off x="3465599" y="5826316"/>
            <a:ext cx="433431" cy="495134"/>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4E8A9932-D136-4F06-B892-6E16CF3FC589}"/>
              </a:ext>
            </a:extLst>
          </p:cNvPr>
          <p:cNvSpPr/>
          <p:nvPr/>
        </p:nvSpPr>
        <p:spPr>
          <a:xfrm>
            <a:off x="4133230" y="6339337"/>
            <a:ext cx="445215" cy="241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5" name="Rectangle 184">
            <a:extLst>
              <a:ext uri="{FF2B5EF4-FFF2-40B4-BE49-F238E27FC236}">
                <a16:creationId xmlns:a16="http://schemas.microsoft.com/office/drawing/2014/main" id="{47E5C074-8D4D-4640-8B57-EB927E95FD15}"/>
              </a:ext>
            </a:extLst>
          </p:cNvPr>
          <p:cNvSpPr/>
          <p:nvPr/>
        </p:nvSpPr>
        <p:spPr>
          <a:xfrm>
            <a:off x="4136590" y="5159619"/>
            <a:ext cx="433431" cy="1179718"/>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21B87AD7-2C74-447B-A5D5-299FCEF8922B}"/>
              </a:ext>
            </a:extLst>
          </p:cNvPr>
          <p:cNvSpPr/>
          <p:nvPr/>
        </p:nvSpPr>
        <p:spPr>
          <a:xfrm>
            <a:off x="4812645" y="6308572"/>
            <a:ext cx="445215" cy="25400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498E67BC-97A5-4EB6-A16E-7C7A9422AC60}"/>
              </a:ext>
            </a:extLst>
          </p:cNvPr>
          <p:cNvSpPr/>
          <p:nvPr/>
        </p:nvSpPr>
        <p:spPr>
          <a:xfrm>
            <a:off x="4816005" y="5382860"/>
            <a:ext cx="433431" cy="938590"/>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17FC671A-783C-4C79-AB9C-4684764EA6B4}"/>
              </a:ext>
            </a:extLst>
          </p:cNvPr>
          <p:cNvSpPr/>
          <p:nvPr/>
        </p:nvSpPr>
        <p:spPr>
          <a:xfrm>
            <a:off x="5503772" y="6302737"/>
            <a:ext cx="445215" cy="2411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9" name="Rectangle 188">
            <a:extLst>
              <a:ext uri="{FF2B5EF4-FFF2-40B4-BE49-F238E27FC236}">
                <a16:creationId xmlns:a16="http://schemas.microsoft.com/office/drawing/2014/main" id="{F547FFD4-4B8E-42B2-A110-D0F50E2164C3}"/>
              </a:ext>
            </a:extLst>
          </p:cNvPr>
          <p:cNvSpPr/>
          <p:nvPr/>
        </p:nvSpPr>
        <p:spPr>
          <a:xfrm>
            <a:off x="5507132" y="6034191"/>
            <a:ext cx="433431" cy="268546"/>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0" name="Rectangle 189">
            <a:extLst>
              <a:ext uri="{FF2B5EF4-FFF2-40B4-BE49-F238E27FC236}">
                <a16:creationId xmlns:a16="http://schemas.microsoft.com/office/drawing/2014/main" id="{738E6FE2-63BF-4A04-9BFC-68C34C09B8E8}"/>
              </a:ext>
            </a:extLst>
          </p:cNvPr>
          <p:cNvSpPr/>
          <p:nvPr/>
        </p:nvSpPr>
        <p:spPr>
          <a:xfrm>
            <a:off x="6174763" y="6321450"/>
            <a:ext cx="445215" cy="241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1" name="Rectangle 190">
            <a:extLst>
              <a:ext uri="{FF2B5EF4-FFF2-40B4-BE49-F238E27FC236}">
                <a16:creationId xmlns:a16="http://schemas.microsoft.com/office/drawing/2014/main" id="{75E96151-225D-4253-A64A-F9CA9F4B77FD}"/>
              </a:ext>
            </a:extLst>
          </p:cNvPr>
          <p:cNvSpPr/>
          <p:nvPr/>
        </p:nvSpPr>
        <p:spPr>
          <a:xfrm>
            <a:off x="6178123" y="5141732"/>
            <a:ext cx="433431" cy="1179718"/>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8251BD9F-DC18-4752-B199-A24651904BB9}"/>
              </a:ext>
            </a:extLst>
          </p:cNvPr>
          <p:cNvSpPr/>
          <p:nvPr/>
        </p:nvSpPr>
        <p:spPr>
          <a:xfrm>
            <a:off x="6809050" y="6302737"/>
            <a:ext cx="445215" cy="246963"/>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33A4EDA1-E6BC-4AA5-A1FC-6B59EB9DADA1}"/>
              </a:ext>
            </a:extLst>
          </p:cNvPr>
          <p:cNvSpPr/>
          <p:nvPr/>
        </p:nvSpPr>
        <p:spPr>
          <a:xfrm>
            <a:off x="6812410" y="5382859"/>
            <a:ext cx="433431" cy="925713"/>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61657603-7767-4A4F-9768-ED2E99F76763}"/>
              </a:ext>
            </a:extLst>
          </p:cNvPr>
          <p:cNvSpPr/>
          <p:nvPr/>
        </p:nvSpPr>
        <p:spPr>
          <a:xfrm>
            <a:off x="7479940" y="6314071"/>
            <a:ext cx="445215" cy="241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AA8D69D8-9259-43DE-9795-FB99179F8E3F}"/>
              </a:ext>
            </a:extLst>
          </p:cNvPr>
          <p:cNvSpPr/>
          <p:nvPr/>
        </p:nvSpPr>
        <p:spPr>
          <a:xfrm>
            <a:off x="7483300" y="5498309"/>
            <a:ext cx="433431" cy="815761"/>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9B641E4F-664B-411E-8A14-E834EA3704CB}"/>
              </a:ext>
            </a:extLst>
          </p:cNvPr>
          <p:cNvSpPr/>
          <p:nvPr/>
        </p:nvSpPr>
        <p:spPr>
          <a:xfrm>
            <a:off x="8110867" y="6302737"/>
            <a:ext cx="445215" cy="241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id="{45A8419C-2212-4473-B70C-0B43111C9CB5}"/>
              </a:ext>
            </a:extLst>
          </p:cNvPr>
          <p:cNvSpPr/>
          <p:nvPr/>
        </p:nvSpPr>
        <p:spPr>
          <a:xfrm>
            <a:off x="8114227" y="6061607"/>
            <a:ext cx="433431" cy="241129"/>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8" name="Rectangle 197">
            <a:extLst>
              <a:ext uri="{FF2B5EF4-FFF2-40B4-BE49-F238E27FC236}">
                <a16:creationId xmlns:a16="http://schemas.microsoft.com/office/drawing/2014/main" id="{82C5236F-35C9-466E-AD76-8D126FF82912}"/>
              </a:ext>
            </a:extLst>
          </p:cNvPr>
          <p:cNvSpPr/>
          <p:nvPr/>
        </p:nvSpPr>
        <p:spPr>
          <a:xfrm>
            <a:off x="8740263" y="6302737"/>
            <a:ext cx="445215" cy="241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9" name="Rectangle 198">
            <a:extLst>
              <a:ext uri="{FF2B5EF4-FFF2-40B4-BE49-F238E27FC236}">
                <a16:creationId xmlns:a16="http://schemas.microsoft.com/office/drawing/2014/main" id="{CBB02F20-9890-404B-B34E-BE58E79EA9AE}"/>
              </a:ext>
            </a:extLst>
          </p:cNvPr>
          <p:cNvSpPr/>
          <p:nvPr/>
        </p:nvSpPr>
        <p:spPr>
          <a:xfrm>
            <a:off x="8743623" y="5364145"/>
            <a:ext cx="433431" cy="938591"/>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0" name="Rectangle 199">
            <a:extLst>
              <a:ext uri="{FF2B5EF4-FFF2-40B4-BE49-F238E27FC236}">
                <a16:creationId xmlns:a16="http://schemas.microsoft.com/office/drawing/2014/main" id="{0F3E3E55-50A4-40DE-95FF-61942D2DBF41}"/>
              </a:ext>
            </a:extLst>
          </p:cNvPr>
          <p:cNvSpPr/>
          <p:nvPr/>
        </p:nvSpPr>
        <p:spPr>
          <a:xfrm>
            <a:off x="9406551" y="6282817"/>
            <a:ext cx="445215" cy="241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1" name="Rectangle 200">
            <a:extLst>
              <a:ext uri="{FF2B5EF4-FFF2-40B4-BE49-F238E27FC236}">
                <a16:creationId xmlns:a16="http://schemas.microsoft.com/office/drawing/2014/main" id="{547E4C27-52FE-454E-B39D-F8C4BF32E7A4}"/>
              </a:ext>
            </a:extLst>
          </p:cNvPr>
          <p:cNvSpPr/>
          <p:nvPr/>
        </p:nvSpPr>
        <p:spPr>
          <a:xfrm>
            <a:off x="9409911" y="5103099"/>
            <a:ext cx="433431" cy="1179718"/>
          </a:xfrm>
          <a:prstGeom prst="rect">
            <a:avLst/>
          </a:prstGeom>
          <a:solidFill>
            <a:srgbClr val="02A5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453A716-76A7-4954-BACE-58CD143CD08B}"/>
              </a:ext>
            </a:extLst>
          </p:cNvPr>
          <p:cNvSpPr/>
          <p:nvPr/>
        </p:nvSpPr>
        <p:spPr>
          <a:xfrm>
            <a:off x="10629736" y="1979271"/>
            <a:ext cx="1235860" cy="11864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Insurance Carrier</a:t>
            </a:r>
          </a:p>
        </p:txBody>
      </p:sp>
      <p:sp>
        <p:nvSpPr>
          <p:cNvPr id="3" name="Rectangle 2">
            <a:extLst>
              <a:ext uri="{FF2B5EF4-FFF2-40B4-BE49-F238E27FC236}">
                <a16:creationId xmlns:a16="http://schemas.microsoft.com/office/drawing/2014/main" id="{98C4A5E2-7EA3-4735-BB92-D62248E9661C}"/>
              </a:ext>
            </a:extLst>
          </p:cNvPr>
          <p:cNvSpPr/>
          <p:nvPr/>
        </p:nvSpPr>
        <p:spPr>
          <a:xfrm>
            <a:off x="10629737" y="3165676"/>
            <a:ext cx="1235860" cy="11263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Employer</a:t>
            </a:r>
          </a:p>
        </p:txBody>
      </p:sp>
      <p:sp>
        <p:nvSpPr>
          <p:cNvPr id="5" name="TextBox 4">
            <a:extLst>
              <a:ext uri="{FF2B5EF4-FFF2-40B4-BE49-F238E27FC236}">
                <a16:creationId xmlns:a16="http://schemas.microsoft.com/office/drawing/2014/main" id="{ED2E36D8-FCE3-4FFF-B5DC-44B06F43E6C6}"/>
              </a:ext>
            </a:extLst>
          </p:cNvPr>
          <p:cNvSpPr txBox="1"/>
          <p:nvPr/>
        </p:nvSpPr>
        <p:spPr>
          <a:xfrm>
            <a:off x="10764456" y="3738623"/>
            <a:ext cx="57873" cy="369332"/>
          </a:xfrm>
          <a:prstGeom prst="rect">
            <a:avLst/>
          </a:prstGeom>
          <a:noFill/>
        </p:spPr>
        <p:txBody>
          <a:bodyPr wrap="square" rtlCol="0">
            <a:spAutoFit/>
          </a:bodyPr>
          <a:lstStyle/>
          <a:p>
            <a:endParaRPr lang="en-US" dirty="0"/>
          </a:p>
        </p:txBody>
      </p:sp>
      <p:pic>
        <p:nvPicPr>
          <p:cNvPr id="83" name="Picture 82">
            <a:extLst>
              <a:ext uri="{FF2B5EF4-FFF2-40B4-BE49-F238E27FC236}">
                <a16:creationId xmlns:a16="http://schemas.microsoft.com/office/drawing/2014/main" id="{23056819-E2D3-426E-8532-C27A3FACA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207095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E3BCEDE-C271-4DE9-98DC-854CD9DC5F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6E684E-D87A-4FA9-80FE-264A211AC79D}"/>
              </a:ext>
            </a:extLst>
          </p:cNvPr>
          <p:cNvSpPr>
            <a:spLocks noGrp="1"/>
          </p:cNvSpPr>
          <p:nvPr>
            <p:ph type="title"/>
          </p:nvPr>
        </p:nvSpPr>
        <p:spPr>
          <a:xfrm>
            <a:off x="1231388" y="166487"/>
            <a:ext cx="4864612" cy="1325563"/>
          </a:xfrm>
        </p:spPr>
        <p:txBody>
          <a:bodyPr/>
          <a:lstStyle/>
          <a:p>
            <a:r>
              <a:rPr lang="en-US" dirty="0">
                <a:solidFill>
                  <a:srgbClr val="002060"/>
                </a:solidFill>
              </a:rPr>
              <a:t>Credibility and Pooling</a:t>
            </a:r>
            <a:br>
              <a:rPr lang="en-US" dirty="0"/>
            </a:br>
            <a:endParaRPr lang="en-US" dirty="0"/>
          </a:p>
        </p:txBody>
      </p:sp>
      <p:sp>
        <p:nvSpPr>
          <p:cNvPr id="5" name="Oval 4">
            <a:extLst>
              <a:ext uri="{FF2B5EF4-FFF2-40B4-BE49-F238E27FC236}">
                <a16:creationId xmlns:a16="http://schemas.microsoft.com/office/drawing/2014/main" id="{FA4E80BA-D0FF-42DA-A437-A7A33B1E5754}"/>
              </a:ext>
            </a:extLst>
          </p:cNvPr>
          <p:cNvSpPr/>
          <p:nvPr/>
        </p:nvSpPr>
        <p:spPr>
          <a:xfrm>
            <a:off x="117908" y="1723716"/>
            <a:ext cx="2857500" cy="2954216"/>
          </a:xfrm>
          <a:prstGeom prst="ellipse">
            <a:avLst/>
          </a:prstGeom>
          <a:solidFill>
            <a:srgbClr val="1E3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176AF09-9B1E-4A58-BE83-39EF96C5DC58}"/>
              </a:ext>
            </a:extLst>
          </p:cNvPr>
          <p:cNvSpPr/>
          <p:nvPr/>
        </p:nvSpPr>
        <p:spPr>
          <a:xfrm>
            <a:off x="3126766" y="1773257"/>
            <a:ext cx="2857500" cy="2954216"/>
          </a:xfrm>
          <a:prstGeom prst="ellipse">
            <a:avLst/>
          </a:prstGeom>
          <a:solidFill>
            <a:srgbClr val="1E3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4161B59-E347-4B0E-9091-0F62CAAC6E46}"/>
              </a:ext>
            </a:extLst>
          </p:cNvPr>
          <p:cNvSpPr/>
          <p:nvPr/>
        </p:nvSpPr>
        <p:spPr>
          <a:xfrm>
            <a:off x="6135624" y="1793630"/>
            <a:ext cx="2857500" cy="2954216"/>
          </a:xfrm>
          <a:prstGeom prst="ellipse">
            <a:avLst/>
          </a:prstGeom>
          <a:solidFill>
            <a:srgbClr val="1E3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697B543-E933-403D-BC5E-6FCF89F99B65}"/>
              </a:ext>
            </a:extLst>
          </p:cNvPr>
          <p:cNvSpPr/>
          <p:nvPr/>
        </p:nvSpPr>
        <p:spPr>
          <a:xfrm>
            <a:off x="4085128" y="2757995"/>
            <a:ext cx="940776" cy="984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1EA48AC-B38D-4261-93CC-DA9E0D014A2D}"/>
              </a:ext>
            </a:extLst>
          </p:cNvPr>
          <p:cNvSpPr/>
          <p:nvPr/>
        </p:nvSpPr>
        <p:spPr>
          <a:xfrm>
            <a:off x="6640391" y="2381251"/>
            <a:ext cx="1796927" cy="1778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B7ABEA6-1487-4479-BC91-1B88ECD1D6B5}"/>
              </a:ext>
            </a:extLst>
          </p:cNvPr>
          <p:cNvSpPr/>
          <p:nvPr/>
        </p:nvSpPr>
        <p:spPr>
          <a:xfrm>
            <a:off x="9144482" y="1793630"/>
            <a:ext cx="2857500" cy="295421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B1EC925-17D0-4656-A9C4-4F33105AEC0A}"/>
              </a:ext>
            </a:extLst>
          </p:cNvPr>
          <p:cNvSpPr txBox="1"/>
          <p:nvPr/>
        </p:nvSpPr>
        <p:spPr>
          <a:xfrm>
            <a:off x="685801" y="5105401"/>
            <a:ext cx="1846384" cy="923330"/>
          </a:xfrm>
          <a:prstGeom prst="rect">
            <a:avLst/>
          </a:prstGeom>
          <a:noFill/>
        </p:spPr>
        <p:txBody>
          <a:bodyPr wrap="square" rtlCol="0">
            <a:spAutoFit/>
          </a:bodyPr>
          <a:lstStyle/>
          <a:p>
            <a:pPr algn="ctr"/>
            <a:r>
              <a:rPr lang="en-US" b="1" dirty="0">
                <a:solidFill>
                  <a:srgbClr val="002060"/>
                </a:solidFill>
                <a:latin typeface="Montserrat" panose="020B0604020202020204" charset="0"/>
              </a:rPr>
              <a:t>Carrier 1</a:t>
            </a:r>
          </a:p>
          <a:p>
            <a:pPr algn="ctr"/>
            <a:r>
              <a:rPr lang="en-US" b="1" dirty="0">
                <a:solidFill>
                  <a:srgbClr val="002060"/>
                </a:solidFill>
                <a:latin typeface="Montserrat" panose="020B0604020202020204" charset="0"/>
              </a:rPr>
              <a:t>100% Credible</a:t>
            </a:r>
          </a:p>
        </p:txBody>
      </p:sp>
      <p:sp>
        <p:nvSpPr>
          <p:cNvPr id="12" name="TextBox 11">
            <a:extLst>
              <a:ext uri="{FF2B5EF4-FFF2-40B4-BE49-F238E27FC236}">
                <a16:creationId xmlns:a16="http://schemas.microsoft.com/office/drawing/2014/main" id="{3B666760-4870-41AA-9989-D6A86E7EF160}"/>
              </a:ext>
            </a:extLst>
          </p:cNvPr>
          <p:cNvSpPr txBox="1"/>
          <p:nvPr/>
        </p:nvSpPr>
        <p:spPr>
          <a:xfrm>
            <a:off x="3673537" y="5067159"/>
            <a:ext cx="1846384" cy="646331"/>
          </a:xfrm>
          <a:prstGeom prst="rect">
            <a:avLst/>
          </a:prstGeom>
          <a:noFill/>
        </p:spPr>
        <p:txBody>
          <a:bodyPr wrap="square" rtlCol="0">
            <a:spAutoFit/>
          </a:bodyPr>
          <a:lstStyle/>
          <a:p>
            <a:pPr algn="ctr"/>
            <a:r>
              <a:rPr lang="en-US" b="1" dirty="0">
                <a:solidFill>
                  <a:srgbClr val="002060"/>
                </a:solidFill>
                <a:latin typeface="Montserrat" panose="020B0604020202020204" charset="0"/>
              </a:rPr>
              <a:t>Carrier 2</a:t>
            </a:r>
          </a:p>
          <a:p>
            <a:pPr algn="ctr"/>
            <a:r>
              <a:rPr lang="en-US" b="1" dirty="0">
                <a:solidFill>
                  <a:srgbClr val="002060"/>
                </a:solidFill>
                <a:latin typeface="Montserrat" panose="020B0604020202020204" charset="0"/>
              </a:rPr>
              <a:t>80% Credible</a:t>
            </a:r>
          </a:p>
        </p:txBody>
      </p:sp>
      <p:sp>
        <p:nvSpPr>
          <p:cNvPr id="13" name="TextBox 12">
            <a:extLst>
              <a:ext uri="{FF2B5EF4-FFF2-40B4-BE49-F238E27FC236}">
                <a16:creationId xmlns:a16="http://schemas.microsoft.com/office/drawing/2014/main" id="{C22B19E1-06FE-417C-BCB7-7E407387662D}"/>
              </a:ext>
            </a:extLst>
          </p:cNvPr>
          <p:cNvSpPr txBox="1"/>
          <p:nvPr/>
        </p:nvSpPr>
        <p:spPr>
          <a:xfrm>
            <a:off x="6661273" y="5105401"/>
            <a:ext cx="1846384" cy="646331"/>
          </a:xfrm>
          <a:prstGeom prst="rect">
            <a:avLst/>
          </a:prstGeom>
          <a:noFill/>
        </p:spPr>
        <p:txBody>
          <a:bodyPr wrap="square" rtlCol="0">
            <a:spAutoFit/>
          </a:bodyPr>
          <a:lstStyle/>
          <a:p>
            <a:pPr algn="ctr"/>
            <a:r>
              <a:rPr lang="en-US" b="1" dirty="0">
                <a:solidFill>
                  <a:srgbClr val="002060"/>
                </a:solidFill>
                <a:latin typeface="Montserrat" panose="020B0604020202020204" charset="0"/>
              </a:rPr>
              <a:t>Carrier 3</a:t>
            </a:r>
          </a:p>
          <a:p>
            <a:pPr algn="ctr"/>
            <a:r>
              <a:rPr lang="en-US" b="1" dirty="0">
                <a:solidFill>
                  <a:srgbClr val="002060"/>
                </a:solidFill>
                <a:latin typeface="Montserrat" panose="020B0604020202020204" charset="0"/>
              </a:rPr>
              <a:t>50% Credible</a:t>
            </a:r>
          </a:p>
        </p:txBody>
      </p:sp>
      <p:sp>
        <p:nvSpPr>
          <p:cNvPr id="14" name="TextBox 13">
            <a:extLst>
              <a:ext uri="{FF2B5EF4-FFF2-40B4-BE49-F238E27FC236}">
                <a16:creationId xmlns:a16="http://schemas.microsoft.com/office/drawing/2014/main" id="{2C2E71BA-8AA8-4FC8-B234-50C97739316D}"/>
              </a:ext>
            </a:extLst>
          </p:cNvPr>
          <p:cNvSpPr txBox="1"/>
          <p:nvPr/>
        </p:nvSpPr>
        <p:spPr>
          <a:xfrm>
            <a:off x="9709638" y="5105401"/>
            <a:ext cx="1846384" cy="923330"/>
          </a:xfrm>
          <a:prstGeom prst="rect">
            <a:avLst/>
          </a:prstGeom>
          <a:noFill/>
        </p:spPr>
        <p:txBody>
          <a:bodyPr wrap="square" rtlCol="0">
            <a:spAutoFit/>
          </a:bodyPr>
          <a:lstStyle/>
          <a:p>
            <a:pPr algn="ctr"/>
            <a:r>
              <a:rPr lang="en-US" b="1" dirty="0">
                <a:solidFill>
                  <a:srgbClr val="002060"/>
                </a:solidFill>
                <a:latin typeface="Montserrat" panose="020B0604020202020204" charset="0"/>
              </a:rPr>
              <a:t>Carrier 4</a:t>
            </a:r>
          </a:p>
          <a:p>
            <a:pPr algn="ctr"/>
            <a:r>
              <a:rPr lang="en-US" b="1" dirty="0">
                <a:solidFill>
                  <a:srgbClr val="002060"/>
                </a:solidFill>
                <a:latin typeface="Montserrat" panose="020B0604020202020204" charset="0"/>
              </a:rPr>
              <a:t>0% </a:t>
            </a:r>
          </a:p>
          <a:p>
            <a:pPr algn="ctr"/>
            <a:r>
              <a:rPr lang="en-US" b="1" dirty="0">
                <a:solidFill>
                  <a:srgbClr val="002060"/>
                </a:solidFill>
                <a:latin typeface="Montserrat" panose="020B0604020202020204" charset="0"/>
              </a:rPr>
              <a:t>Credible</a:t>
            </a:r>
          </a:p>
        </p:txBody>
      </p:sp>
      <p:sp>
        <p:nvSpPr>
          <p:cNvPr id="15" name="TextBox 14">
            <a:extLst>
              <a:ext uri="{FF2B5EF4-FFF2-40B4-BE49-F238E27FC236}">
                <a16:creationId xmlns:a16="http://schemas.microsoft.com/office/drawing/2014/main" id="{445AE9F8-E859-4B8D-BFAC-A7D82CFA6466}"/>
              </a:ext>
            </a:extLst>
          </p:cNvPr>
          <p:cNvSpPr txBox="1"/>
          <p:nvPr/>
        </p:nvSpPr>
        <p:spPr>
          <a:xfrm>
            <a:off x="522285" y="2877658"/>
            <a:ext cx="2009900" cy="646331"/>
          </a:xfrm>
          <a:prstGeom prst="rect">
            <a:avLst/>
          </a:prstGeom>
          <a:noFill/>
        </p:spPr>
        <p:txBody>
          <a:bodyPr wrap="square" rtlCol="0">
            <a:spAutoFit/>
          </a:bodyPr>
          <a:lstStyle/>
          <a:p>
            <a:pPr algn="ctr"/>
            <a:r>
              <a:rPr lang="en-US" dirty="0">
                <a:solidFill>
                  <a:schemeClr val="bg1"/>
                </a:solidFill>
                <a:latin typeface="Montserrat" panose="020B0604020202020204" charset="0"/>
              </a:rPr>
              <a:t>Group’s Claims Data</a:t>
            </a:r>
          </a:p>
        </p:txBody>
      </p:sp>
      <p:sp>
        <p:nvSpPr>
          <p:cNvPr id="16" name="TextBox 15">
            <a:extLst>
              <a:ext uri="{FF2B5EF4-FFF2-40B4-BE49-F238E27FC236}">
                <a16:creationId xmlns:a16="http://schemas.microsoft.com/office/drawing/2014/main" id="{F56136FD-8EC8-4E97-9C5B-6077EE960588}"/>
              </a:ext>
            </a:extLst>
          </p:cNvPr>
          <p:cNvSpPr txBox="1"/>
          <p:nvPr/>
        </p:nvSpPr>
        <p:spPr>
          <a:xfrm>
            <a:off x="9562975" y="3009118"/>
            <a:ext cx="2009900" cy="923330"/>
          </a:xfrm>
          <a:prstGeom prst="rect">
            <a:avLst/>
          </a:prstGeom>
          <a:noFill/>
        </p:spPr>
        <p:txBody>
          <a:bodyPr wrap="square" rtlCol="0">
            <a:spAutoFit/>
          </a:bodyPr>
          <a:lstStyle/>
          <a:p>
            <a:pPr algn="ctr"/>
            <a:r>
              <a:rPr lang="en-US" b="1" dirty="0">
                <a:solidFill>
                  <a:schemeClr val="bg1"/>
                </a:solidFill>
                <a:latin typeface="Montserrat" panose="020B0604020202020204" charset="0"/>
              </a:rPr>
              <a:t>Carrier’s Pooled Claims Data</a:t>
            </a:r>
          </a:p>
        </p:txBody>
      </p:sp>
      <p:sp>
        <p:nvSpPr>
          <p:cNvPr id="17" name="TextBox 16">
            <a:extLst>
              <a:ext uri="{FF2B5EF4-FFF2-40B4-BE49-F238E27FC236}">
                <a16:creationId xmlns:a16="http://schemas.microsoft.com/office/drawing/2014/main" id="{650974A7-DFE8-400D-A7E8-8BCC1BC324C3}"/>
              </a:ext>
            </a:extLst>
          </p:cNvPr>
          <p:cNvSpPr txBox="1"/>
          <p:nvPr/>
        </p:nvSpPr>
        <p:spPr>
          <a:xfrm>
            <a:off x="5447811" y="295929"/>
            <a:ext cx="6554171" cy="1477328"/>
          </a:xfrm>
          <a:prstGeom prst="rect">
            <a:avLst/>
          </a:prstGeom>
          <a:noFill/>
        </p:spPr>
        <p:txBody>
          <a:bodyPr wrap="square" rtlCol="0">
            <a:spAutoFit/>
          </a:bodyPr>
          <a:lstStyle/>
          <a:p>
            <a:r>
              <a:rPr lang="en-US" b="1" dirty="0">
                <a:solidFill>
                  <a:srgbClr val="002060"/>
                </a:solidFill>
                <a:latin typeface="Montserrat" panose="020B0604020202020204" charset="0"/>
              </a:rPr>
              <a:t>From a underwriting prospective, if a group is healthy and running well their claims expectations will look better with a carrier/TPA that uses a higher credibility factor in their calculations.</a:t>
            </a:r>
          </a:p>
          <a:p>
            <a:endParaRPr lang="en-US" dirty="0"/>
          </a:p>
        </p:txBody>
      </p:sp>
      <p:pic>
        <p:nvPicPr>
          <p:cNvPr id="21" name="Picture 20">
            <a:extLst>
              <a:ext uri="{FF2B5EF4-FFF2-40B4-BE49-F238E27FC236}">
                <a16:creationId xmlns:a16="http://schemas.microsoft.com/office/drawing/2014/main" id="{C217BB88-6F32-4E2F-AAC6-5CF1F262F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348757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a:xfrm>
            <a:off x="1271012" y="0"/>
            <a:ext cx="5886144" cy="1325563"/>
          </a:xfrm>
        </p:spPr>
        <p:txBody>
          <a:bodyPr/>
          <a:lstStyle/>
          <a:p>
            <a:r>
              <a:rPr lang="en-US" dirty="0">
                <a:solidFill>
                  <a:srgbClr val="002060"/>
                </a:solidFill>
              </a:rPr>
              <a:t>How do carriers and TPAs underwrite risk?</a:t>
            </a:r>
          </a:p>
        </p:txBody>
      </p:sp>
      <p:sp>
        <p:nvSpPr>
          <p:cNvPr id="7" name="Text Placeholder 6">
            <a:extLst>
              <a:ext uri="{FF2B5EF4-FFF2-40B4-BE49-F238E27FC236}">
                <a16:creationId xmlns:a16="http://schemas.microsoft.com/office/drawing/2014/main" id="{AE43482A-2097-496A-A366-91C794B4B334}"/>
              </a:ext>
            </a:extLst>
          </p:cNvPr>
          <p:cNvSpPr>
            <a:spLocks noGrp="1"/>
          </p:cNvSpPr>
          <p:nvPr>
            <p:ph type="body" sz="quarter" idx="12"/>
          </p:nvPr>
        </p:nvSpPr>
        <p:spPr>
          <a:xfrm>
            <a:off x="942976" y="1079988"/>
            <a:ext cx="6214180" cy="5225561"/>
          </a:xfrm>
        </p:spPr>
        <p:txBody>
          <a:bodyPr>
            <a:normAutofit fontScale="92500" lnSpcReduction="20000"/>
          </a:bodyPr>
          <a:lstStyle/>
          <a:p>
            <a:r>
              <a:rPr lang="en-US" sz="1900" b="1" dirty="0">
                <a:solidFill>
                  <a:srgbClr val="002060"/>
                </a:solidFill>
              </a:rPr>
              <a:t>Experience</a:t>
            </a:r>
          </a:p>
          <a:p>
            <a:pPr lvl="1"/>
            <a:r>
              <a:rPr lang="en-US" sz="1900" b="1" dirty="0">
                <a:solidFill>
                  <a:srgbClr val="002060"/>
                </a:solidFill>
                <a:latin typeface="Montserrat Bold" panose="00000800000000000000" charset="0"/>
                <a:cs typeface="Montserrat Bold" panose="00000800000000000000" charset="0"/>
              </a:rPr>
              <a:t>Claims information from current and prior years that is used to project future costs</a:t>
            </a:r>
          </a:p>
          <a:p>
            <a:pPr marL="342891" lvl="1" indent="0">
              <a:buNone/>
            </a:pPr>
            <a:endParaRPr lang="en-US" sz="1500" dirty="0">
              <a:solidFill>
                <a:srgbClr val="002060"/>
              </a:solidFill>
              <a:latin typeface="Montserrat Regular" panose="020B0604020202020204" charset="0"/>
              <a:cs typeface="Montserrat Regular" panose="020B0604020202020204" charset="0"/>
            </a:endParaRPr>
          </a:p>
          <a:p>
            <a:r>
              <a:rPr lang="en-US" dirty="0">
                <a:solidFill>
                  <a:srgbClr val="002060"/>
                </a:solidFill>
              </a:rPr>
              <a:t>Individual Medical Questionnaires (IMQs)</a:t>
            </a:r>
          </a:p>
          <a:p>
            <a:pPr lvl="1"/>
            <a:r>
              <a:rPr lang="en-US" sz="1500" dirty="0">
                <a:solidFill>
                  <a:srgbClr val="002060"/>
                </a:solidFill>
                <a:latin typeface="Montserrat Regular" panose="020B0604020202020204" charset="0"/>
                <a:cs typeface="Montserrat Regular" panose="020B0604020202020204" charset="0"/>
              </a:rPr>
              <a:t>Forms completed by all employees that answer health related questions about the employee and their dependents</a:t>
            </a:r>
          </a:p>
          <a:p>
            <a:pPr marL="342891" lvl="1" indent="0">
              <a:buNone/>
            </a:pPr>
            <a:endParaRPr lang="en-US" sz="1500" dirty="0">
              <a:solidFill>
                <a:srgbClr val="002060"/>
              </a:solidFill>
              <a:latin typeface="Montserrat Regular" panose="020B0604020202020204" charset="0"/>
              <a:cs typeface="Montserrat Regular" panose="020B0604020202020204" charset="0"/>
            </a:endParaRPr>
          </a:p>
          <a:p>
            <a:r>
              <a:rPr lang="en-US" dirty="0">
                <a:solidFill>
                  <a:srgbClr val="002060"/>
                </a:solidFill>
              </a:rPr>
              <a:t>Group Risk Questionnaire (GRQs)</a:t>
            </a:r>
          </a:p>
          <a:p>
            <a:pPr lvl="1"/>
            <a:r>
              <a:rPr lang="en-US" sz="1500" dirty="0">
                <a:solidFill>
                  <a:srgbClr val="002060"/>
                </a:solidFill>
                <a:latin typeface="Montserrat Regular" panose="020B0604020202020204" charset="0"/>
                <a:cs typeface="Montserrat Regular" panose="020B0604020202020204" charset="0"/>
              </a:rPr>
              <a:t>A form completed by the group administrator that answers questions of known risk within the group</a:t>
            </a:r>
          </a:p>
          <a:p>
            <a:pPr marL="342891" lvl="1" indent="0">
              <a:buNone/>
            </a:pPr>
            <a:endParaRPr lang="en-US" sz="1500" dirty="0">
              <a:solidFill>
                <a:srgbClr val="002060"/>
              </a:solidFill>
              <a:latin typeface="Montserrat Regular" panose="020B0604020202020204" charset="0"/>
              <a:cs typeface="Montserrat Regular" panose="020B0604020202020204" charset="0"/>
            </a:endParaRPr>
          </a:p>
          <a:p>
            <a:r>
              <a:rPr lang="en-US" dirty="0">
                <a:solidFill>
                  <a:srgbClr val="002060"/>
                </a:solidFill>
              </a:rPr>
              <a:t>GRx/Curv</a:t>
            </a:r>
          </a:p>
          <a:p>
            <a:pPr lvl="1"/>
            <a:r>
              <a:rPr lang="en-US" sz="1500" dirty="0">
                <a:solidFill>
                  <a:srgbClr val="002060"/>
                </a:solidFill>
                <a:latin typeface="Montserrat Regular" panose="020B0604020202020204" charset="0"/>
                <a:cs typeface="Montserrat Regular" panose="020B0604020202020204" charset="0"/>
              </a:rPr>
              <a:t>Engine that uses predictive models to assign a relative risk score to a group of individuals using de-identified prescription histories</a:t>
            </a:r>
          </a:p>
          <a:p>
            <a:pPr marL="342891" lvl="1" indent="0">
              <a:buNone/>
            </a:pPr>
            <a:endParaRPr lang="en-US" sz="1500" dirty="0">
              <a:solidFill>
                <a:srgbClr val="002060"/>
              </a:solidFill>
              <a:latin typeface="Montserrat Regular" panose="020B0604020202020204" charset="0"/>
              <a:cs typeface="Montserrat Regular" panose="020B0604020202020204" charset="0"/>
            </a:endParaRPr>
          </a:p>
          <a:p>
            <a:r>
              <a:rPr lang="en-US" dirty="0">
                <a:solidFill>
                  <a:srgbClr val="002060"/>
                </a:solidFill>
              </a:rPr>
              <a:t>Proprietary Tools (e.g. HRAE)</a:t>
            </a:r>
          </a:p>
          <a:p>
            <a:pPr lvl="1"/>
            <a:r>
              <a:rPr lang="en-US" sz="1500" dirty="0">
                <a:solidFill>
                  <a:srgbClr val="002060"/>
                </a:solidFill>
                <a:latin typeface="Montserrat Regular" panose="020B0604020202020204" charset="0"/>
                <a:cs typeface="Montserrat Regular" panose="020B0604020202020204" charset="0"/>
              </a:rPr>
              <a:t>Tools similar to Curv that are developed/owned by the carrier</a:t>
            </a:r>
          </a:p>
          <a:p>
            <a:pPr marL="342891" lvl="1" indent="0">
              <a:buNone/>
            </a:pPr>
            <a:endParaRPr lang="en-US" sz="1500" dirty="0">
              <a:solidFill>
                <a:srgbClr val="002060"/>
              </a:solidFill>
              <a:latin typeface="Montserrat Regular" panose="020B0604020202020204" charset="0"/>
              <a:cs typeface="Montserrat Regular" panose="020B0604020202020204" charset="0"/>
            </a:endParaRPr>
          </a:p>
          <a:p>
            <a:r>
              <a:rPr lang="en-US" dirty="0">
                <a:solidFill>
                  <a:srgbClr val="002060"/>
                </a:solidFill>
              </a:rPr>
              <a:t>A.I. Driven Predictive Analytics </a:t>
            </a:r>
          </a:p>
          <a:p>
            <a:pPr lvl="1"/>
            <a:r>
              <a:rPr lang="en-US" sz="1500" dirty="0">
                <a:solidFill>
                  <a:srgbClr val="002060"/>
                </a:solidFill>
                <a:latin typeface="Montserrat Regular" panose="020B0604020202020204" charset="0"/>
                <a:cs typeface="Montserrat Regular" panose="020B0604020202020204" charset="0"/>
              </a:rPr>
              <a:t>Predictive modeling that is used to project expected claims instead of evaluating specific risk</a:t>
            </a:r>
          </a:p>
          <a:p>
            <a:pPr marL="0" indent="0">
              <a:buNone/>
            </a:pPr>
            <a:endParaRPr lang="en-US" dirty="0">
              <a:latin typeface="Montserrat Regular" panose="020B0604020202020204" charset="0"/>
              <a:cs typeface="Montserrat Regular" panose="020B0604020202020204" charset="0"/>
            </a:endParaRPr>
          </a:p>
          <a:p>
            <a:endParaRPr lang="en-US" dirty="0"/>
          </a:p>
        </p:txBody>
      </p:sp>
      <p:sp>
        <p:nvSpPr>
          <p:cNvPr id="9" name="Title 5">
            <a:extLst>
              <a:ext uri="{FF2B5EF4-FFF2-40B4-BE49-F238E27FC236}">
                <a16:creationId xmlns:a16="http://schemas.microsoft.com/office/drawing/2014/main" id="{A3F6862E-D8F8-4F2D-8C3B-A9BEA9D736E8}"/>
              </a:ext>
            </a:extLst>
          </p:cNvPr>
          <p:cNvSpPr txBox="1">
            <a:spLocks/>
          </p:cNvSpPr>
          <p:nvPr/>
        </p:nvSpPr>
        <p:spPr>
          <a:xfrm>
            <a:off x="8737600" y="2766218"/>
            <a:ext cx="2122311" cy="1325563"/>
          </a:xfrm>
          <a:prstGeom prst="rect">
            <a:avLst/>
          </a:prstGeom>
        </p:spPr>
        <p:txBody>
          <a:bodyPr anchor="ctr"/>
          <a:lstStyle>
            <a:lvl1pPr algn="l" defTabSz="914400" rtl="0" eaLnBrk="1" latinLnBrk="0" hangingPunct="1">
              <a:lnSpc>
                <a:spcPct val="90000"/>
              </a:lnSpc>
              <a:spcBef>
                <a:spcPct val="0"/>
              </a:spcBef>
              <a:buNone/>
              <a:defRPr sz="2400" b="1" i="0" kern="1200">
                <a:solidFill>
                  <a:schemeClr val="tx2"/>
                </a:solidFill>
                <a:latin typeface="Montserrat ExtraBold" pitchFamily="2" charset="77"/>
                <a:ea typeface="Verdana" panose="020B0604030504040204" pitchFamily="34" charset="0"/>
                <a:cs typeface="Verdana" panose="020B0604030504040204" pitchFamily="34" charset="0"/>
              </a:defRPr>
            </a:lvl1pPr>
          </a:lstStyle>
          <a:p>
            <a:pPr algn="ctr"/>
            <a:r>
              <a:rPr lang="en-US" dirty="0">
                <a:solidFill>
                  <a:schemeClr val="bg1"/>
                </a:solidFill>
              </a:rPr>
              <a:t>Risk Rating</a:t>
            </a:r>
          </a:p>
        </p:txBody>
      </p:sp>
    </p:spTree>
    <p:extLst>
      <p:ext uri="{BB962C8B-B14F-4D97-AF65-F5344CB8AC3E}">
        <p14:creationId xmlns:p14="http://schemas.microsoft.com/office/powerpoint/2010/main" val="74330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1D2D-5D52-4A67-93F1-18F33B7823DC}"/>
              </a:ext>
            </a:extLst>
          </p:cNvPr>
          <p:cNvSpPr>
            <a:spLocks noGrp="1"/>
          </p:cNvSpPr>
          <p:nvPr>
            <p:ph type="title"/>
          </p:nvPr>
        </p:nvSpPr>
        <p:spPr/>
        <p:txBody>
          <a:bodyPr/>
          <a:lstStyle/>
          <a:p>
            <a:r>
              <a:rPr lang="en-US" dirty="0">
                <a:solidFill>
                  <a:srgbClr val="1E3E6A"/>
                </a:solidFill>
              </a:rPr>
              <a:t>Stop Loss Coverage</a:t>
            </a:r>
          </a:p>
        </p:txBody>
      </p:sp>
      <p:pic>
        <p:nvPicPr>
          <p:cNvPr id="3" name="Picture 2">
            <a:extLst>
              <a:ext uri="{FF2B5EF4-FFF2-40B4-BE49-F238E27FC236}">
                <a16:creationId xmlns:a16="http://schemas.microsoft.com/office/drawing/2014/main" id="{052A471E-4FB2-494E-BD24-4020F2A9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271539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3BFCC79-6A42-431A-B7C9-7C7BBA4668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a:xfrm>
            <a:off x="1271012" y="0"/>
            <a:ext cx="6465666" cy="1325563"/>
          </a:xfrm>
        </p:spPr>
        <p:txBody>
          <a:bodyPr/>
          <a:lstStyle/>
          <a:p>
            <a:r>
              <a:rPr lang="en-US" sz="2800" dirty="0">
                <a:solidFill>
                  <a:srgbClr val="002060"/>
                </a:solidFill>
              </a:rPr>
              <a:t>Stop Loss : Individual / Aggregate</a:t>
            </a:r>
          </a:p>
        </p:txBody>
      </p:sp>
      <p:sp>
        <p:nvSpPr>
          <p:cNvPr id="20" name="Rectangle 19">
            <a:extLst>
              <a:ext uri="{FF2B5EF4-FFF2-40B4-BE49-F238E27FC236}">
                <a16:creationId xmlns:a16="http://schemas.microsoft.com/office/drawing/2014/main" id="{F693BD56-1472-4C79-A4B0-BA972793363C}"/>
              </a:ext>
            </a:extLst>
          </p:cNvPr>
          <p:cNvSpPr/>
          <p:nvPr/>
        </p:nvSpPr>
        <p:spPr>
          <a:xfrm>
            <a:off x="757494" y="3017175"/>
            <a:ext cx="1371600" cy="242047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E638102-F0A8-4B67-8B0A-99FF745F4D77}"/>
              </a:ext>
            </a:extLst>
          </p:cNvPr>
          <p:cNvSpPr/>
          <p:nvPr/>
        </p:nvSpPr>
        <p:spPr>
          <a:xfrm>
            <a:off x="757494" y="2339675"/>
            <a:ext cx="1371600" cy="640080"/>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3">
            <a:extLst>
              <a:ext uri="{FF2B5EF4-FFF2-40B4-BE49-F238E27FC236}">
                <a16:creationId xmlns:a16="http://schemas.microsoft.com/office/drawing/2014/main" id="{9F82355B-0759-4BFE-8A7E-FBCCD02C3BF1}"/>
              </a:ext>
            </a:extLst>
          </p:cNvPr>
          <p:cNvSpPr txBox="1">
            <a:spLocks/>
          </p:cNvSpPr>
          <p:nvPr/>
        </p:nvSpPr>
        <p:spPr>
          <a:xfrm>
            <a:off x="750296" y="2445624"/>
            <a:ext cx="1466789" cy="5916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Tx/>
              <a:buNone/>
              <a:defRPr sz="1050" b="0" i="0" kern="1200">
                <a:solidFill>
                  <a:schemeClr val="tx1"/>
                </a:solidFill>
                <a:latin typeface="Montserrat SemiBold" pitchFamily="2" charset="77"/>
                <a:ea typeface="Verdana" panose="020B0604030504040204" pitchFamily="34" charset="0"/>
                <a:cs typeface="Verdana" panose="020B0604030504040204" pitchFamily="34" charset="0"/>
              </a:defRPr>
            </a:lvl2pPr>
            <a:lvl3pPr marL="685800" indent="0" algn="l" defTabSz="914400" rtl="0" eaLnBrk="1" latinLnBrk="0" hangingPunct="1">
              <a:lnSpc>
                <a:spcPct val="90000"/>
              </a:lnSpc>
              <a:spcBef>
                <a:spcPts val="500"/>
              </a:spcBef>
              <a:buFontTx/>
              <a:buNone/>
              <a:defRPr sz="900" b="0" i="0" kern="1200">
                <a:solidFill>
                  <a:schemeClr val="tx1"/>
                </a:solidFill>
                <a:latin typeface="Montserrat SemiBold" pitchFamily="2" charset="77"/>
                <a:ea typeface="Verdana" panose="020B0604030504040204" pitchFamily="34" charset="0"/>
                <a:cs typeface="Verdana" panose="020B0604030504040204" pitchFamily="34" charset="0"/>
              </a:defRPr>
            </a:lvl3pPr>
            <a:lvl4pPr marL="10287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4pPr>
            <a:lvl5pPr marL="13716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ISL</a:t>
            </a:r>
            <a:br>
              <a:rPr lang="en-US" dirty="0">
                <a:latin typeface="Montserrat Regular" panose="020B0604020202020204" charset="0"/>
                <a:cs typeface="Montserrat Regular" panose="020B0604020202020204" charset="0"/>
              </a:rPr>
            </a:br>
            <a:r>
              <a:rPr lang="en-US" dirty="0">
                <a:latin typeface="Montserrat Regular" panose="020B0604020202020204" charset="0"/>
                <a:cs typeface="Montserrat Regular" panose="020B0604020202020204" charset="0"/>
              </a:rPr>
              <a:t>Protection</a:t>
            </a:r>
          </a:p>
        </p:txBody>
      </p:sp>
      <p:sp>
        <p:nvSpPr>
          <p:cNvPr id="28" name="Text Placeholder 3">
            <a:extLst>
              <a:ext uri="{FF2B5EF4-FFF2-40B4-BE49-F238E27FC236}">
                <a16:creationId xmlns:a16="http://schemas.microsoft.com/office/drawing/2014/main" id="{9E99361A-0FE2-4DC6-9336-5155887FD663}"/>
              </a:ext>
            </a:extLst>
          </p:cNvPr>
          <p:cNvSpPr txBox="1">
            <a:spLocks/>
          </p:cNvSpPr>
          <p:nvPr/>
        </p:nvSpPr>
        <p:spPr>
          <a:xfrm>
            <a:off x="702311" y="4065270"/>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Claims Fund</a:t>
            </a:r>
          </a:p>
        </p:txBody>
      </p:sp>
      <p:sp>
        <p:nvSpPr>
          <p:cNvPr id="58" name="Text Placeholder 3">
            <a:extLst>
              <a:ext uri="{FF2B5EF4-FFF2-40B4-BE49-F238E27FC236}">
                <a16:creationId xmlns:a16="http://schemas.microsoft.com/office/drawing/2014/main" id="{9D490E5B-6F8B-4484-AF79-B9E7AA1BA796}"/>
              </a:ext>
            </a:extLst>
          </p:cNvPr>
          <p:cNvSpPr txBox="1">
            <a:spLocks/>
          </p:cNvSpPr>
          <p:nvPr/>
        </p:nvSpPr>
        <p:spPr>
          <a:xfrm>
            <a:off x="702314" y="1427409"/>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sz="1400" dirty="0">
                <a:solidFill>
                  <a:srgbClr val="002060"/>
                </a:solidFill>
                <a:latin typeface="Montserrat SemiBold" panose="020B0604020202020204" charset="0"/>
              </a:rPr>
              <a:t>Individual</a:t>
            </a:r>
            <a:br>
              <a:rPr lang="en-US" sz="1400" dirty="0">
                <a:solidFill>
                  <a:srgbClr val="002060"/>
                </a:solidFill>
                <a:latin typeface="Montserrat SemiBold" panose="020B0604020202020204" charset="0"/>
              </a:rPr>
            </a:br>
            <a:r>
              <a:rPr lang="en-US" sz="1400" dirty="0">
                <a:solidFill>
                  <a:srgbClr val="002060"/>
                </a:solidFill>
                <a:latin typeface="Montserrat SemiBold" panose="020B0604020202020204" charset="0"/>
              </a:rPr>
              <a:t>Stop Loss</a:t>
            </a:r>
          </a:p>
        </p:txBody>
      </p:sp>
      <p:sp>
        <p:nvSpPr>
          <p:cNvPr id="35" name="Rectangle 34">
            <a:extLst>
              <a:ext uri="{FF2B5EF4-FFF2-40B4-BE49-F238E27FC236}">
                <a16:creationId xmlns:a16="http://schemas.microsoft.com/office/drawing/2014/main" id="{AB1EC766-69A1-49F9-B0C0-733413594528}"/>
              </a:ext>
            </a:extLst>
          </p:cNvPr>
          <p:cNvSpPr/>
          <p:nvPr/>
        </p:nvSpPr>
        <p:spPr>
          <a:xfrm>
            <a:off x="7618065" y="3736622"/>
            <a:ext cx="1371600" cy="1701030"/>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0F6979C-18B0-461C-A14E-C428D70BDE7D}"/>
              </a:ext>
            </a:extLst>
          </p:cNvPr>
          <p:cNvSpPr/>
          <p:nvPr/>
        </p:nvSpPr>
        <p:spPr>
          <a:xfrm>
            <a:off x="7618065" y="2339675"/>
            <a:ext cx="1371600" cy="640080"/>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3">
            <a:extLst>
              <a:ext uri="{FF2B5EF4-FFF2-40B4-BE49-F238E27FC236}">
                <a16:creationId xmlns:a16="http://schemas.microsoft.com/office/drawing/2014/main" id="{982E5FE9-E9F2-4A65-9D37-2E9E9A3B353F}"/>
              </a:ext>
            </a:extLst>
          </p:cNvPr>
          <p:cNvSpPr txBox="1">
            <a:spLocks/>
          </p:cNvSpPr>
          <p:nvPr/>
        </p:nvSpPr>
        <p:spPr>
          <a:xfrm>
            <a:off x="7610867" y="2445624"/>
            <a:ext cx="1466789" cy="5916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Tx/>
              <a:buNone/>
              <a:defRPr sz="1050" b="0" i="0" kern="1200">
                <a:solidFill>
                  <a:schemeClr val="tx1"/>
                </a:solidFill>
                <a:latin typeface="Montserrat SemiBold" pitchFamily="2" charset="77"/>
                <a:ea typeface="Verdana" panose="020B0604030504040204" pitchFamily="34" charset="0"/>
                <a:cs typeface="Verdana" panose="020B0604030504040204" pitchFamily="34" charset="0"/>
              </a:defRPr>
            </a:lvl2pPr>
            <a:lvl3pPr marL="685800" indent="0" algn="l" defTabSz="914400" rtl="0" eaLnBrk="1" latinLnBrk="0" hangingPunct="1">
              <a:lnSpc>
                <a:spcPct val="90000"/>
              </a:lnSpc>
              <a:spcBef>
                <a:spcPts val="500"/>
              </a:spcBef>
              <a:buFontTx/>
              <a:buNone/>
              <a:defRPr sz="900" b="0" i="0" kern="1200">
                <a:solidFill>
                  <a:schemeClr val="tx1"/>
                </a:solidFill>
                <a:latin typeface="Montserrat SemiBold" pitchFamily="2" charset="77"/>
                <a:ea typeface="Verdana" panose="020B0604030504040204" pitchFamily="34" charset="0"/>
                <a:cs typeface="Verdana" panose="020B0604030504040204" pitchFamily="34" charset="0"/>
              </a:defRPr>
            </a:lvl3pPr>
            <a:lvl4pPr marL="10287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4pPr>
            <a:lvl5pPr marL="13716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ASL</a:t>
            </a:r>
            <a:br>
              <a:rPr lang="en-US" dirty="0">
                <a:latin typeface="Montserrat Regular" panose="020B0604020202020204" charset="0"/>
                <a:cs typeface="Montserrat Regular" panose="020B0604020202020204" charset="0"/>
              </a:rPr>
            </a:br>
            <a:r>
              <a:rPr lang="en-US" dirty="0">
                <a:latin typeface="Montserrat Regular" panose="020B0604020202020204" charset="0"/>
                <a:cs typeface="Montserrat Regular" panose="020B0604020202020204" charset="0"/>
              </a:rPr>
              <a:t>Protection</a:t>
            </a:r>
          </a:p>
        </p:txBody>
      </p:sp>
      <p:sp>
        <p:nvSpPr>
          <p:cNvPr id="38" name="Text Placeholder 3">
            <a:extLst>
              <a:ext uri="{FF2B5EF4-FFF2-40B4-BE49-F238E27FC236}">
                <a16:creationId xmlns:a16="http://schemas.microsoft.com/office/drawing/2014/main" id="{820252E2-B0E5-4A4B-AAA9-EA33215E3A2C}"/>
              </a:ext>
            </a:extLst>
          </p:cNvPr>
          <p:cNvSpPr txBox="1">
            <a:spLocks/>
          </p:cNvSpPr>
          <p:nvPr/>
        </p:nvSpPr>
        <p:spPr>
          <a:xfrm>
            <a:off x="7562881" y="4406643"/>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Claims Fund</a:t>
            </a:r>
          </a:p>
        </p:txBody>
      </p:sp>
      <p:sp>
        <p:nvSpPr>
          <p:cNvPr id="39" name="Text Placeholder 3">
            <a:extLst>
              <a:ext uri="{FF2B5EF4-FFF2-40B4-BE49-F238E27FC236}">
                <a16:creationId xmlns:a16="http://schemas.microsoft.com/office/drawing/2014/main" id="{0943EC76-78EF-4CF8-A83C-2CBB4C42D265}"/>
              </a:ext>
            </a:extLst>
          </p:cNvPr>
          <p:cNvSpPr txBox="1">
            <a:spLocks/>
          </p:cNvSpPr>
          <p:nvPr/>
        </p:nvSpPr>
        <p:spPr>
          <a:xfrm>
            <a:off x="7507706" y="1419878"/>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002060"/>
                </a:solidFill>
                <a:latin typeface="Montserrat SemiBold" panose="020B0604020202020204" charset="0"/>
              </a:rPr>
              <a:t>Aggregate</a:t>
            </a:r>
            <a:br>
              <a:rPr lang="en-US" dirty="0">
                <a:solidFill>
                  <a:srgbClr val="002060"/>
                </a:solidFill>
                <a:latin typeface="Montserrat SemiBold" panose="020B0604020202020204" charset="0"/>
              </a:rPr>
            </a:br>
            <a:r>
              <a:rPr lang="en-US" dirty="0">
                <a:solidFill>
                  <a:srgbClr val="002060"/>
                </a:solidFill>
                <a:latin typeface="Montserrat SemiBold" panose="020B0604020202020204" charset="0"/>
              </a:rPr>
              <a:t>Stop Loss</a:t>
            </a:r>
          </a:p>
        </p:txBody>
      </p:sp>
      <p:sp>
        <p:nvSpPr>
          <p:cNvPr id="40" name="Rectangle 39">
            <a:extLst>
              <a:ext uri="{FF2B5EF4-FFF2-40B4-BE49-F238E27FC236}">
                <a16:creationId xmlns:a16="http://schemas.microsoft.com/office/drawing/2014/main" id="{8FC3C26D-3FDA-4384-9668-BB37F1496EC9}"/>
              </a:ext>
            </a:extLst>
          </p:cNvPr>
          <p:cNvSpPr/>
          <p:nvPr/>
        </p:nvSpPr>
        <p:spPr>
          <a:xfrm>
            <a:off x="7618065" y="3046986"/>
            <a:ext cx="1371600" cy="649841"/>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3">
            <a:extLst>
              <a:ext uri="{FF2B5EF4-FFF2-40B4-BE49-F238E27FC236}">
                <a16:creationId xmlns:a16="http://schemas.microsoft.com/office/drawing/2014/main" id="{0FE96471-DB92-4E88-B65A-768753F5C94E}"/>
              </a:ext>
            </a:extLst>
          </p:cNvPr>
          <p:cNvSpPr txBox="1">
            <a:spLocks/>
          </p:cNvSpPr>
          <p:nvPr/>
        </p:nvSpPr>
        <p:spPr>
          <a:xfrm>
            <a:off x="7588496" y="3274237"/>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Claims Fund</a:t>
            </a:r>
          </a:p>
        </p:txBody>
      </p:sp>
      <p:sp>
        <p:nvSpPr>
          <p:cNvPr id="15" name="Title 1">
            <a:extLst>
              <a:ext uri="{FF2B5EF4-FFF2-40B4-BE49-F238E27FC236}">
                <a16:creationId xmlns:a16="http://schemas.microsoft.com/office/drawing/2014/main" id="{85AB1DE6-49F3-4EB6-9ECD-541B1F95B7D5}"/>
              </a:ext>
            </a:extLst>
          </p:cNvPr>
          <p:cNvSpPr txBox="1">
            <a:spLocks/>
          </p:cNvSpPr>
          <p:nvPr/>
        </p:nvSpPr>
        <p:spPr>
          <a:xfrm>
            <a:off x="2571146" y="2774966"/>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2060"/>
                </a:solidFill>
                <a:latin typeface="Montserrat SemiBold" panose="020B0604020202020204" charset="0"/>
                <a:cs typeface="Montserrat Regular" panose="020B0604020202020204" charset="0"/>
              </a:rPr>
              <a:t>$30,000</a:t>
            </a:r>
            <a:endParaRPr lang="en-US" dirty="0">
              <a:solidFill>
                <a:srgbClr val="002060"/>
              </a:solidFill>
              <a:latin typeface="Montserrat SemiBold" panose="020B0604020202020204" charset="0"/>
            </a:endParaRPr>
          </a:p>
        </p:txBody>
      </p:sp>
      <p:cxnSp>
        <p:nvCxnSpPr>
          <p:cNvPr id="5" name="Straight Arrow Connector 4">
            <a:extLst>
              <a:ext uri="{FF2B5EF4-FFF2-40B4-BE49-F238E27FC236}">
                <a16:creationId xmlns:a16="http://schemas.microsoft.com/office/drawing/2014/main" id="{E48A3CD7-C43A-4811-9060-5DF955155C1A}"/>
              </a:ext>
            </a:extLst>
          </p:cNvPr>
          <p:cNvCxnSpPr>
            <a:stCxn id="21" idx="0"/>
          </p:cNvCxnSpPr>
          <p:nvPr/>
        </p:nvCxnSpPr>
        <p:spPr>
          <a:xfrm flipH="1" flipV="1">
            <a:off x="1443293" y="1899093"/>
            <a:ext cx="1" cy="440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C9B4DA-8577-40D0-A22A-12331821223B}"/>
              </a:ext>
            </a:extLst>
          </p:cNvPr>
          <p:cNvCxnSpPr>
            <a:stCxn id="36" idx="0"/>
          </p:cNvCxnSpPr>
          <p:nvPr/>
        </p:nvCxnSpPr>
        <p:spPr>
          <a:xfrm flipV="1">
            <a:off x="8303865" y="1902624"/>
            <a:ext cx="0" cy="43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41D190-2939-40BE-8C15-BFCF3B1D231C}"/>
              </a:ext>
            </a:extLst>
          </p:cNvPr>
          <p:cNvCxnSpPr>
            <a:cxnSpLocks/>
          </p:cNvCxnSpPr>
          <p:nvPr/>
        </p:nvCxnSpPr>
        <p:spPr>
          <a:xfrm>
            <a:off x="2129094" y="2990541"/>
            <a:ext cx="4181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BFE993-8A34-4069-89E2-966EC59182D1}"/>
              </a:ext>
            </a:extLst>
          </p:cNvPr>
          <p:cNvCxnSpPr/>
          <p:nvPr/>
        </p:nvCxnSpPr>
        <p:spPr>
          <a:xfrm>
            <a:off x="8989665" y="3014133"/>
            <a:ext cx="413979"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2B4FD2A2-E76D-49B4-A8B4-752F1A20CC3A}"/>
              </a:ext>
            </a:extLst>
          </p:cNvPr>
          <p:cNvSpPr txBox="1">
            <a:spLocks/>
          </p:cNvSpPr>
          <p:nvPr/>
        </p:nvSpPr>
        <p:spPr>
          <a:xfrm>
            <a:off x="9451487" y="2810569"/>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2060"/>
                </a:solidFill>
                <a:latin typeface="Montserrat SemiBold" panose="020B0604020202020204" charset="0"/>
                <a:cs typeface="Montserrat Regular" panose="020B0604020202020204" charset="0"/>
              </a:rPr>
              <a:t>120% of expected</a:t>
            </a:r>
            <a:endParaRPr lang="en-US" dirty="0">
              <a:solidFill>
                <a:srgbClr val="002060"/>
              </a:solidFill>
              <a:latin typeface="Montserrat SemiBold" panose="020B0604020202020204" charset="0"/>
            </a:endParaRPr>
          </a:p>
        </p:txBody>
      </p:sp>
      <p:cxnSp>
        <p:nvCxnSpPr>
          <p:cNvPr id="14" name="Straight Connector 13">
            <a:extLst>
              <a:ext uri="{FF2B5EF4-FFF2-40B4-BE49-F238E27FC236}">
                <a16:creationId xmlns:a16="http://schemas.microsoft.com/office/drawing/2014/main" id="{EDA73467-1DA7-4DDE-9FDD-287B6DFD50D1}"/>
              </a:ext>
            </a:extLst>
          </p:cNvPr>
          <p:cNvCxnSpPr/>
          <p:nvPr/>
        </p:nvCxnSpPr>
        <p:spPr>
          <a:xfrm>
            <a:off x="8989665" y="3696827"/>
            <a:ext cx="46182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AB919097-715F-4547-93E3-87FC2D052D88}"/>
              </a:ext>
            </a:extLst>
          </p:cNvPr>
          <p:cNvSpPr txBox="1">
            <a:spLocks/>
          </p:cNvSpPr>
          <p:nvPr/>
        </p:nvSpPr>
        <p:spPr>
          <a:xfrm>
            <a:off x="9451487" y="3437257"/>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2060"/>
                </a:solidFill>
                <a:latin typeface="Montserrat SemiBold" panose="020B0604020202020204" charset="0"/>
                <a:cs typeface="Montserrat Regular" panose="020B0604020202020204" charset="0"/>
              </a:rPr>
              <a:t>Expected</a:t>
            </a:r>
            <a:endParaRPr lang="en-US" dirty="0">
              <a:solidFill>
                <a:srgbClr val="002060"/>
              </a:solidFill>
              <a:latin typeface="Montserrat SemiBold" panose="020B0604020202020204" charset="0"/>
            </a:endParaRPr>
          </a:p>
        </p:txBody>
      </p:sp>
      <p:sp>
        <p:nvSpPr>
          <p:cNvPr id="32" name="Rectangle 31">
            <a:extLst>
              <a:ext uri="{FF2B5EF4-FFF2-40B4-BE49-F238E27FC236}">
                <a16:creationId xmlns:a16="http://schemas.microsoft.com/office/drawing/2014/main" id="{596A055C-E31B-41B7-B96B-2AA978B156F8}"/>
              </a:ext>
            </a:extLst>
          </p:cNvPr>
          <p:cNvSpPr/>
          <p:nvPr/>
        </p:nvSpPr>
        <p:spPr>
          <a:xfrm>
            <a:off x="2790427" y="4888089"/>
            <a:ext cx="493861" cy="549563"/>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A61296C-C623-4105-A6F0-74E2EA902EDF}"/>
              </a:ext>
            </a:extLst>
          </p:cNvPr>
          <p:cNvSpPr/>
          <p:nvPr/>
        </p:nvSpPr>
        <p:spPr>
          <a:xfrm>
            <a:off x="3405554" y="3984978"/>
            <a:ext cx="493861" cy="1452674"/>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FD3404D-E473-42C5-B51F-5EB31CBE1378}"/>
              </a:ext>
            </a:extLst>
          </p:cNvPr>
          <p:cNvSpPr/>
          <p:nvPr/>
        </p:nvSpPr>
        <p:spPr>
          <a:xfrm>
            <a:off x="4015792" y="4406642"/>
            <a:ext cx="493861" cy="1031009"/>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C3F2FC-6CFC-4F2D-A669-6B1483B32F58}"/>
              </a:ext>
            </a:extLst>
          </p:cNvPr>
          <p:cNvSpPr/>
          <p:nvPr/>
        </p:nvSpPr>
        <p:spPr>
          <a:xfrm>
            <a:off x="4637498" y="3046986"/>
            <a:ext cx="493861" cy="239066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7ED638B-5D98-426D-8DCD-7BC0539BD4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1040739" y="5430591"/>
            <a:ext cx="805108" cy="805108"/>
          </a:xfrm>
          <a:prstGeom prst="rect">
            <a:avLst/>
          </a:prstGeom>
        </p:spPr>
      </p:pic>
      <p:pic>
        <p:nvPicPr>
          <p:cNvPr id="43" name="Picture 42">
            <a:extLst>
              <a:ext uri="{FF2B5EF4-FFF2-40B4-BE49-F238E27FC236}">
                <a16:creationId xmlns:a16="http://schemas.microsoft.com/office/drawing/2014/main" id="{C3FB1E67-DD26-491E-91E0-0F957076AF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2833793" y="5523868"/>
            <a:ext cx="407128" cy="407128"/>
          </a:xfrm>
          <a:prstGeom prst="rect">
            <a:avLst/>
          </a:prstGeom>
        </p:spPr>
      </p:pic>
      <p:pic>
        <p:nvPicPr>
          <p:cNvPr id="44" name="Picture 43">
            <a:extLst>
              <a:ext uri="{FF2B5EF4-FFF2-40B4-BE49-F238E27FC236}">
                <a16:creationId xmlns:a16="http://schemas.microsoft.com/office/drawing/2014/main" id="{80F76CDB-8768-49FD-BEEE-7A1F63A3F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3437452" y="5523868"/>
            <a:ext cx="407128" cy="407128"/>
          </a:xfrm>
          <a:prstGeom prst="rect">
            <a:avLst/>
          </a:prstGeom>
        </p:spPr>
      </p:pic>
      <p:pic>
        <p:nvPicPr>
          <p:cNvPr id="45" name="Picture 44">
            <a:extLst>
              <a:ext uri="{FF2B5EF4-FFF2-40B4-BE49-F238E27FC236}">
                <a16:creationId xmlns:a16="http://schemas.microsoft.com/office/drawing/2014/main" id="{E1F2F0EC-2543-4522-AF98-FDDA57A8A3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4059158" y="5523868"/>
            <a:ext cx="407128" cy="407128"/>
          </a:xfrm>
          <a:prstGeom prst="rect">
            <a:avLst/>
          </a:prstGeom>
        </p:spPr>
      </p:pic>
      <p:pic>
        <p:nvPicPr>
          <p:cNvPr id="46" name="Picture 45">
            <a:extLst>
              <a:ext uri="{FF2B5EF4-FFF2-40B4-BE49-F238E27FC236}">
                <a16:creationId xmlns:a16="http://schemas.microsoft.com/office/drawing/2014/main" id="{6DCCFFBB-F23E-47B2-ABB7-287EF2F071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4680864" y="5523868"/>
            <a:ext cx="407128" cy="407128"/>
          </a:xfrm>
          <a:prstGeom prst="rect">
            <a:avLst/>
          </a:prstGeom>
        </p:spPr>
      </p:pic>
      <p:pic>
        <p:nvPicPr>
          <p:cNvPr id="47" name="Picture 46">
            <a:extLst>
              <a:ext uri="{FF2B5EF4-FFF2-40B4-BE49-F238E27FC236}">
                <a16:creationId xmlns:a16="http://schemas.microsoft.com/office/drawing/2014/main" id="{13D126CB-2F97-4BAD-9DFB-822D890CC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7901311" y="5437651"/>
            <a:ext cx="805108" cy="805108"/>
          </a:xfrm>
          <a:prstGeom prst="rect">
            <a:avLst/>
          </a:prstGeom>
        </p:spPr>
      </p:pic>
      <p:pic>
        <p:nvPicPr>
          <p:cNvPr id="49" name="Picture 48">
            <a:extLst>
              <a:ext uri="{FF2B5EF4-FFF2-40B4-BE49-F238E27FC236}">
                <a16:creationId xmlns:a16="http://schemas.microsoft.com/office/drawing/2014/main" id="{76BA1F1B-3A20-409B-8A44-CD47A930A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8463923" y="5700545"/>
            <a:ext cx="407128" cy="407128"/>
          </a:xfrm>
          <a:prstGeom prst="rect">
            <a:avLst/>
          </a:prstGeom>
        </p:spPr>
      </p:pic>
      <p:pic>
        <p:nvPicPr>
          <p:cNvPr id="50" name="Picture 49">
            <a:extLst>
              <a:ext uri="{FF2B5EF4-FFF2-40B4-BE49-F238E27FC236}">
                <a16:creationId xmlns:a16="http://schemas.microsoft.com/office/drawing/2014/main" id="{83950CEA-9C34-4E95-9A4C-3E372B335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7736679" y="5700545"/>
            <a:ext cx="407128" cy="407128"/>
          </a:xfrm>
          <a:prstGeom prst="rect">
            <a:avLst/>
          </a:prstGeom>
        </p:spPr>
      </p:pic>
      <p:cxnSp>
        <p:nvCxnSpPr>
          <p:cNvPr id="51" name="Straight Connector 50">
            <a:extLst>
              <a:ext uri="{FF2B5EF4-FFF2-40B4-BE49-F238E27FC236}">
                <a16:creationId xmlns:a16="http://schemas.microsoft.com/office/drawing/2014/main" id="{B21AC792-9432-4BAF-A595-2D4B9CDF8453}"/>
              </a:ext>
            </a:extLst>
          </p:cNvPr>
          <p:cNvCxnSpPr>
            <a:cxnSpLocks/>
          </p:cNvCxnSpPr>
          <p:nvPr/>
        </p:nvCxnSpPr>
        <p:spPr>
          <a:xfrm flipV="1">
            <a:off x="3665097" y="2978530"/>
            <a:ext cx="2250281" cy="12011"/>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6C94FF0-6A3D-468F-A026-B937219407BF}"/>
              </a:ext>
            </a:extLst>
          </p:cNvPr>
          <p:cNvSpPr/>
          <p:nvPr/>
        </p:nvSpPr>
        <p:spPr>
          <a:xfrm>
            <a:off x="4637498" y="2298514"/>
            <a:ext cx="493860" cy="640080"/>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91BCB7-6633-4635-9B00-AA024D04D9C1}"/>
              </a:ext>
            </a:extLst>
          </p:cNvPr>
          <p:cNvSpPr/>
          <p:nvPr/>
        </p:nvSpPr>
        <p:spPr>
          <a:xfrm>
            <a:off x="5296706" y="4173360"/>
            <a:ext cx="493861" cy="1252929"/>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a:extLst>
              <a:ext uri="{FF2B5EF4-FFF2-40B4-BE49-F238E27FC236}">
                <a16:creationId xmlns:a16="http://schemas.microsoft.com/office/drawing/2014/main" id="{CDD2F1F2-D7E7-4E67-A160-F11B83422A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5328604" y="5512506"/>
            <a:ext cx="407128" cy="407128"/>
          </a:xfrm>
          <a:prstGeom prst="rect">
            <a:avLst/>
          </a:prstGeom>
        </p:spPr>
      </p:pic>
      <p:pic>
        <p:nvPicPr>
          <p:cNvPr id="55" name="Picture 54">
            <a:extLst>
              <a:ext uri="{FF2B5EF4-FFF2-40B4-BE49-F238E27FC236}">
                <a16:creationId xmlns:a16="http://schemas.microsoft.com/office/drawing/2014/main" id="{6B4BAA6E-CB0F-428F-99F1-018A5492E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7955" y="470639"/>
            <a:ext cx="1764718" cy="377264"/>
          </a:xfrm>
          <a:prstGeom prst="rect">
            <a:avLst/>
          </a:prstGeom>
        </p:spPr>
      </p:pic>
    </p:spTree>
    <p:extLst>
      <p:ext uri="{BB962C8B-B14F-4D97-AF65-F5344CB8AC3E}">
        <p14:creationId xmlns:p14="http://schemas.microsoft.com/office/powerpoint/2010/main" val="350205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6FBB-C1F4-4F15-8AFB-FE2B4F0EA145}"/>
              </a:ext>
            </a:extLst>
          </p:cNvPr>
          <p:cNvSpPr>
            <a:spLocks noGrp="1"/>
          </p:cNvSpPr>
          <p:nvPr>
            <p:ph type="title"/>
          </p:nvPr>
        </p:nvSpPr>
        <p:spPr/>
        <p:txBody>
          <a:bodyPr/>
          <a:lstStyle/>
          <a:p>
            <a:r>
              <a:rPr lang="en-US" dirty="0">
                <a:solidFill>
                  <a:srgbClr val="1E3E6A"/>
                </a:solidFill>
              </a:rPr>
              <a:t>Fully Insured vs. Stop-loss Contracts</a:t>
            </a:r>
          </a:p>
        </p:txBody>
      </p:sp>
      <p:sp>
        <p:nvSpPr>
          <p:cNvPr id="3" name="Text Placeholder 2">
            <a:extLst>
              <a:ext uri="{FF2B5EF4-FFF2-40B4-BE49-F238E27FC236}">
                <a16:creationId xmlns:a16="http://schemas.microsoft.com/office/drawing/2014/main" id="{D9F5B948-71D6-4E7D-BF3E-E0F716D96E46}"/>
              </a:ext>
            </a:extLst>
          </p:cNvPr>
          <p:cNvSpPr>
            <a:spLocks noGrp="1"/>
          </p:cNvSpPr>
          <p:nvPr>
            <p:ph type="body" sz="quarter" idx="12"/>
          </p:nvPr>
        </p:nvSpPr>
        <p:spPr/>
        <p:txBody>
          <a:bodyPr>
            <a:normAutofit/>
          </a:bodyPr>
          <a:lstStyle/>
          <a:p>
            <a:r>
              <a:rPr lang="en-US" sz="2000" dirty="0">
                <a:solidFill>
                  <a:srgbClr val="1E3E6A"/>
                </a:solidFill>
              </a:rPr>
              <a:t>Under a fully insured plan, a claim incurred during the plan year is still eligible for payment after the end of the plan year.</a:t>
            </a:r>
          </a:p>
          <a:p>
            <a:r>
              <a:rPr lang="en-US" sz="2000" dirty="0">
                <a:solidFill>
                  <a:srgbClr val="1E3E6A"/>
                </a:solidFill>
              </a:rPr>
              <a:t>Under a stop-loss contract, a contract covers claims that are incurred and paid within the contract year.  </a:t>
            </a:r>
          </a:p>
          <a:p>
            <a:r>
              <a:rPr lang="en-US" sz="2000" dirty="0">
                <a:solidFill>
                  <a:srgbClr val="1E3E6A"/>
                </a:solidFill>
              </a:rPr>
              <a:t>For example a 12/12 contract means that claims are eligible that are received and paid during the 12 month contract period.</a:t>
            </a:r>
          </a:p>
        </p:txBody>
      </p:sp>
      <p:sp>
        <p:nvSpPr>
          <p:cNvPr id="4" name="TextBox 3">
            <a:extLst>
              <a:ext uri="{FF2B5EF4-FFF2-40B4-BE49-F238E27FC236}">
                <a16:creationId xmlns:a16="http://schemas.microsoft.com/office/drawing/2014/main" id="{6813E63B-A987-4D74-A7A8-026AC8EE1061}"/>
              </a:ext>
            </a:extLst>
          </p:cNvPr>
          <p:cNvSpPr txBox="1"/>
          <p:nvPr/>
        </p:nvSpPr>
        <p:spPr>
          <a:xfrm>
            <a:off x="8668513" y="2882189"/>
            <a:ext cx="1963999" cy="954107"/>
          </a:xfrm>
          <a:prstGeom prst="rect">
            <a:avLst/>
          </a:prstGeom>
          <a:noFill/>
        </p:spPr>
        <p:txBody>
          <a:bodyPr wrap="none" rtlCol="0">
            <a:spAutoFit/>
          </a:bodyPr>
          <a:lstStyle/>
          <a:p>
            <a:r>
              <a:rPr lang="en-US" sz="2800" dirty="0">
                <a:solidFill>
                  <a:schemeClr val="bg1"/>
                </a:solidFill>
                <a:latin typeface="Montserrat Bold" panose="00000800000000000000" charset="0"/>
                <a:cs typeface="Montserrat Bold" panose="00000800000000000000" charset="0"/>
              </a:rPr>
              <a:t>Stop Loss</a:t>
            </a:r>
          </a:p>
          <a:p>
            <a:r>
              <a:rPr lang="en-US" sz="2800" dirty="0">
                <a:solidFill>
                  <a:schemeClr val="bg1"/>
                </a:solidFill>
                <a:latin typeface="Montserrat Bold" panose="00000800000000000000" charset="0"/>
                <a:cs typeface="Montserrat Bold" panose="00000800000000000000" charset="0"/>
              </a:rPr>
              <a:t> Contracts</a:t>
            </a:r>
          </a:p>
        </p:txBody>
      </p:sp>
    </p:spTree>
    <p:extLst>
      <p:ext uri="{BB962C8B-B14F-4D97-AF65-F5344CB8AC3E}">
        <p14:creationId xmlns:p14="http://schemas.microsoft.com/office/powerpoint/2010/main" val="64059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p:txBody>
          <a:bodyPr/>
          <a:lstStyle/>
          <a:p>
            <a:r>
              <a:rPr lang="en-US" dirty="0">
                <a:solidFill>
                  <a:srgbClr val="1E3E6A"/>
                </a:solidFill>
              </a:rPr>
              <a:t>Contract Periods – Run Out</a:t>
            </a:r>
          </a:p>
        </p:txBody>
      </p:sp>
      <p:sp>
        <p:nvSpPr>
          <p:cNvPr id="39" name="Text Placeholder 3">
            <a:extLst>
              <a:ext uri="{FF2B5EF4-FFF2-40B4-BE49-F238E27FC236}">
                <a16:creationId xmlns:a16="http://schemas.microsoft.com/office/drawing/2014/main" id="{0943EC76-78EF-4CF8-A83C-2CBB4C42D265}"/>
              </a:ext>
            </a:extLst>
          </p:cNvPr>
          <p:cNvSpPr txBox="1">
            <a:spLocks/>
          </p:cNvSpPr>
          <p:nvPr/>
        </p:nvSpPr>
        <p:spPr>
          <a:xfrm>
            <a:off x="4287421" y="1007495"/>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solidFill>
                <a:srgbClr val="1E3E6A"/>
              </a:solidFill>
              <a:latin typeface="Montserrat SemiBold" panose="020B0604020202020204" charset="0"/>
            </a:endParaRPr>
          </a:p>
        </p:txBody>
      </p:sp>
      <p:sp>
        <p:nvSpPr>
          <p:cNvPr id="32" name="Rectangle 31">
            <a:extLst>
              <a:ext uri="{FF2B5EF4-FFF2-40B4-BE49-F238E27FC236}">
                <a16:creationId xmlns:a16="http://schemas.microsoft.com/office/drawing/2014/main" id="{596A055C-E31B-41B7-B96B-2AA978B156F8}"/>
              </a:ext>
            </a:extLst>
          </p:cNvPr>
          <p:cNvSpPr/>
          <p:nvPr/>
        </p:nvSpPr>
        <p:spPr>
          <a:xfrm>
            <a:off x="1271012" y="1645445"/>
            <a:ext cx="2905879" cy="4071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3">
            <a:extLst>
              <a:ext uri="{FF2B5EF4-FFF2-40B4-BE49-F238E27FC236}">
                <a16:creationId xmlns:a16="http://schemas.microsoft.com/office/drawing/2014/main" id="{9D490E5B-6F8B-4484-AF79-B9E7AA1BA796}"/>
              </a:ext>
            </a:extLst>
          </p:cNvPr>
          <p:cNvSpPr txBox="1">
            <a:spLocks/>
          </p:cNvSpPr>
          <p:nvPr/>
        </p:nvSpPr>
        <p:spPr>
          <a:xfrm>
            <a:off x="1591381" y="1706560"/>
            <a:ext cx="2265134"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chemeClr val="bg1"/>
                </a:solidFill>
                <a:latin typeface="Montserrat SemiBold" panose="020B0604020202020204" charset="0"/>
              </a:rPr>
              <a:t>12 Months</a:t>
            </a:r>
          </a:p>
        </p:txBody>
      </p:sp>
      <p:sp>
        <p:nvSpPr>
          <p:cNvPr id="30" name="Rectangle 29">
            <a:extLst>
              <a:ext uri="{FF2B5EF4-FFF2-40B4-BE49-F238E27FC236}">
                <a16:creationId xmlns:a16="http://schemas.microsoft.com/office/drawing/2014/main" id="{ADE0F330-4889-4326-A846-1FF3D75416EA}"/>
              </a:ext>
            </a:extLst>
          </p:cNvPr>
          <p:cNvSpPr/>
          <p:nvPr/>
        </p:nvSpPr>
        <p:spPr>
          <a:xfrm>
            <a:off x="1272019" y="2140329"/>
            <a:ext cx="4488317" cy="407128"/>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
            <a:extLst>
              <a:ext uri="{FF2B5EF4-FFF2-40B4-BE49-F238E27FC236}">
                <a16:creationId xmlns:a16="http://schemas.microsoft.com/office/drawing/2014/main" id="{3EADCBDC-E5ED-4522-8AB2-5210A5197613}"/>
              </a:ext>
            </a:extLst>
          </p:cNvPr>
          <p:cNvSpPr txBox="1">
            <a:spLocks/>
          </p:cNvSpPr>
          <p:nvPr/>
        </p:nvSpPr>
        <p:spPr>
          <a:xfrm>
            <a:off x="2097969" y="2224037"/>
            <a:ext cx="2945505"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chemeClr val="bg1"/>
                </a:solidFill>
                <a:latin typeface="Montserrat SemiBold" panose="020B0604020202020204" charset="0"/>
              </a:rPr>
              <a:t>18 Months</a:t>
            </a:r>
          </a:p>
        </p:txBody>
      </p:sp>
      <p:sp>
        <p:nvSpPr>
          <p:cNvPr id="44" name="Rectangle 43">
            <a:extLst>
              <a:ext uri="{FF2B5EF4-FFF2-40B4-BE49-F238E27FC236}">
                <a16:creationId xmlns:a16="http://schemas.microsoft.com/office/drawing/2014/main" id="{722D4435-490E-4E5E-A7AA-380A7604CF7D}"/>
              </a:ext>
            </a:extLst>
          </p:cNvPr>
          <p:cNvSpPr/>
          <p:nvPr/>
        </p:nvSpPr>
        <p:spPr>
          <a:xfrm>
            <a:off x="4263870" y="1622532"/>
            <a:ext cx="1496466" cy="407128"/>
          </a:xfrm>
          <a:prstGeom prst="rect">
            <a:avLst/>
          </a:prstGeom>
          <a:noFill/>
          <a:ln w="38100">
            <a:solidFill>
              <a:schemeClr val="accent6">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3">
            <a:extLst>
              <a:ext uri="{FF2B5EF4-FFF2-40B4-BE49-F238E27FC236}">
                <a16:creationId xmlns:a16="http://schemas.microsoft.com/office/drawing/2014/main" id="{F82901E6-CEC5-4CFB-863B-CDB65AD098D0}"/>
              </a:ext>
            </a:extLst>
          </p:cNvPr>
          <p:cNvSpPr txBox="1">
            <a:spLocks/>
          </p:cNvSpPr>
          <p:nvPr/>
        </p:nvSpPr>
        <p:spPr>
          <a:xfrm>
            <a:off x="4302495" y="1699711"/>
            <a:ext cx="1481959" cy="3314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SemiBold" panose="020B0604020202020204" charset="0"/>
              </a:rPr>
              <a:t>6 Months</a:t>
            </a:r>
          </a:p>
        </p:txBody>
      </p:sp>
      <p:sp>
        <p:nvSpPr>
          <p:cNvPr id="47" name="Text Placeholder 3">
            <a:extLst>
              <a:ext uri="{FF2B5EF4-FFF2-40B4-BE49-F238E27FC236}">
                <a16:creationId xmlns:a16="http://schemas.microsoft.com/office/drawing/2014/main" id="{5B9C08BB-4251-4854-B42A-DDC5D872097B}"/>
              </a:ext>
            </a:extLst>
          </p:cNvPr>
          <p:cNvSpPr txBox="1">
            <a:spLocks/>
          </p:cNvSpPr>
          <p:nvPr/>
        </p:nvSpPr>
        <p:spPr>
          <a:xfrm>
            <a:off x="1982967" y="957227"/>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solidFill>
                <a:srgbClr val="1E3E6A"/>
              </a:solidFill>
              <a:latin typeface="Montserrat SemiBold" panose="020B0604020202020204" charset="0"/>
            </a:endParaRPr>
          </a:p>
        </p:txBody>
      </p:sp>
      <p:sp>
        <p:nvSpPr>
          <p:cNvPr id="49" name="Text Placeholder 3">
            <a:extLst>
              <a:ext uri="{FF2B5EF4-FFF2-40B4-BE49-F238E27FC236}">
                <a16:creationId xmlns:a16="http://schemas.microsoft.com/office/drawing/2014/main" id="{64B893BE-1993-48CB-8044-1F63B8228FAA}"/>
              </a:ext>
            </a:extLst>
          </p:cNvPr>
          <p:cNvSpPr txBox="1">
            <a:spLocks/>
          </p:cNvSpPr>
          <p:nvPr/>
        </p:nvSpPr>
        <p:spPr>
          <a:xfrm>
            <a:off x="2820536" y="2968604"/>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64" name="Text Placeholder 3">
            <a:extLst>
              <a:ext uri="{FF2B5EF4-FFF2-40B4-BE49-F238E27FC236}">
                <a16:creationId xmlns:a16="http://schemas.microsoft.com/office/drawing/2014/main" id="{C5C8355B-B851-46E2-BCD9-D55BA7E9064A}"/>
              </a:ext>
            </a:extLst>
          </p:cNvPr>
          <p:cNvSpPr txBox="1">
            <a:spLocks/>
          </p:cNvSpPr>
          <p:nvPr/>
        </p:nvSpPr>
        <p:spPr>
          <a:xfrm>
            <a:off x="1626613" y="3673211"/>
            <a:ext cx="2265134"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chemeClr val="bg1"/>
                </a:solidFill>
                <a:latin typeface="Montserrat SemiBold" panose="020B0604020202020204" charset="0"/>
              </a:rPr>
              <a:t>12 Months</a:t>
            </a:r>
          </a:p>
        </p:txBody>
      </p:sp>
      <p:sp>
        <p:nvSpPr>
          <p:cNvPr id="66" name="Text Placeholder 3">
            <a:extLst>
              <a:ext uri="{FF2B5EF4-FFF2-40B4-BE49-F238E27FC236}">
                <a16:creationId xmlns:a16="http://schemas.microsoft.com/office/drawing/2014/main" id="{51902A2B-FB49-4401-8059-896E29712482}"/>
              </a:ext>
            </a:extLst>
          </p:cNvPr>
          <p:cNvSpPr txBox="1">
            <a:spLocks/>
          </p:cNvSpPr>
          <p:nvPr/>
        </p:nvSpPr>
        <p:spPr>
          <a:xfrm>
            <a:off x="2800324" y="4190688"/>
            <a:ext cx="2945505"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chemeClr val="bg1"/>
                </a:solidFill>
                <a:latin typeface="Montserrat SemiBold" panose="020B0604020202020204" charset="0"/>
              </a:rPr>
              <a:t>24 Months</a:t>
            </a:r>
          </a:p>
        </p:txBody>
      </p:sp>
      <p:sp>
        <p:nvSpPr>
          <p:cNvPr id="71" name="Text Placeholder 3">
            <a:extLst>
              <a:ext uri="{FF2B5EF4-FFF2-40B4-BE49-F238E27FC236}">
                <a16:creationId xmlns:a16="http://schemas.microsoft.com/office/drawing/2014/main" id="{49FA0725-799E-4C72-9F69-BDCD34DE1128}"/>
              </a:ext>
            </a:extLst>
          </p:cNvPr>
          <p:cNvSpPr txBox="1">
            <a:spLocks/>
          </p:cNvSpPr>
          <p:nvPr/>
        </p:nvSpPr>
        <p:spPr>
          <a:xfrm>
            <a:off x="402265" y="1706560"/>
            <a:ext cx="566288" cy="26917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SemiBold" panose="020B0604020202020204" charset="0"/>
              </a:rPr>
              <a:t>12</a:t>
            </a:r>
          </a:p>
        </p:txBody>
      </p:sp>
      <p:sp>
        <p:nvSpPr>
          <p:cNvPr id="73" name="Text Placeholder 3">
            <a:extLst>
              <a:ext uri="{FF2B5EF4-FFF2-40B4-BE49-F238E27FC236}">
                <a16:creationId xmlns:a16="http://schemas.microsoft.com/office/drawing/2014/main" id="{8CA5EDE4-812C-4A08-80DB-5650D2615426}"/>
              </a:ext>
            </a:extLst>
          </p:cNvPr>
          <p:cNvSpPr txBox="1">
            <a:spLocks/>
          </p:cNvSpPr>
          <p:nvPr/>
        </p:nvSpPr>
        <p:spPr>
          <a:xfrm>
            <a:off x="402265" y="2220388"/>
            <a:ext cx="566288" cy="26917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SemiBold" panose="020B0604020202020204" charset="0"/>
              </a:rPr>
              <a:t>18</a:t>
            </a:r>
          </a:p>
        </p:txBody>
      </p:sp>
      <p:sp>
        <p:nvSpPr>
          <p:cNvPr id="74" name="Text Placeholder 3">
            <a:extLst>
              <a:ext uri="{FF2B5EF4-FFF2-40B4-BE49-F238E27FC236}">
                <a16:creationId xmlns:a16="http://schemas.microsoft.com/office/drawing/2014/main" id="{D5795AB6-D2F4-43CF-9309-A6973B5633F0}"/>
              </a:ext>
            </a:extLst>
          </p:cNvPr>
          <p:cNvSpPr txBox="1">
            <a:spLocks/>
          </p:cNvSpPr>
          <p:nvPr/>
        </p:nvSpPr>
        <p:spPr>
          <a:xfrm>
            <a:off x="419580" y="3673211"/>
            <a:ext cx="566288" cy="26917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24" name="Text Placeholder 3">
            <a:extLst>
              <a:ext uri="{FF2B5EF4-FFF2-40B4-BE49-F238E27FC236}">
                <a16:creationId xmlns:a16="http://schemas.microsoft.com/office/drawing/2014/main" id="{749D7058-C7E4-4B59-9A84-DBF08A01214F}"/>
              </a:ext>
            </a:extLst>
          </p:cNvPr>
          <p:cNvSpPr txBox="1">
            <a:spLocks/>
          </p:cNvSpPr>
          <p:nvPr/>
        </p:nvSpPr>
        <p:spPr>
          <a:xfrm>
            <a:off x="402265" y="6570589"/>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25" name="Text Placeholder 3">
            <a:extLst>
              <a:ext uri="{FF2B5EF4-FFF2-40B4-BE49-F238E27FC236}">
                <a16:creationId xmlns:a16="http://schemas.microsoft.com/office/drawing/2014/main" id="{2522D56C-CB95-49B7-A9B6-6CEBC4836CF3}"/>
              </a:ext>
            </a:extLst>
          </p:cNvPr>
          <p:cNvSpPr txBox="1">
            <a:spLocks/>
          </p:cNvSpPr>
          <p:nvPr/>
        </p:nvSpPr>
        <p:spPr>
          <a:xfrm>
            <a:off x="5171439" y="6570589"/>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29" name="Text Placeholder 3">
            <a:extLst>
              <a:ext uri="{FF2B5EF4-FFF2-40B4-BE49-F238E27FC236}">
                <a16:creationId xmlns:a16="http://schemas.microsoft.com/office/drawing/2014/main" id="{E4EC7C11-B2BF-4805-B52A-1A6C80BBE2C7}"/>
              </a:ext>
            </a:extLst>
          </p:cNvPr>
          <p:cNvSpPr txBox="1">
            <a:spLocks/>
          </p:cNvSpPr>
          <p:nvPr/>
        </p:nvSpPr>
        <p:spPr>
          <a:xfrm>
            <a:off x="6596707" y="6570589"/>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33" name="Text Placeholder 3">
            <a:extLst>
              <a:ext uri="{FF2B5EF4-FFF2-40B4-BE49-F238E27FC236}">
                <a16:creationId xmlns:a16="http://schemas.microsoft.com/office/drawing/2014/main" id="{93DA726B-E022-43B5-923D-A35A4D2562CE}"/>
              </a:ext>
            </a:extLst>
          </p:cNvPr>
          <p:cNvSpPr txBox="1">
            <a:spLocks/>
          </p:cNvSpPr>
          <p:nvPr/>
        </p:nvSpPr>
        <p:spPr>
          <a:xfrm>
            <a:off x="4916614" y="5001595"/>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35" name="Text Placeholder 3">
            <a:extLst>
              <a:ext uri="{FF2B5EF4-FFF2-40B4-BE49-F238E27FC236}">
                <a16:creationId xmlns:a16="http://schemas.microsoft.com/office/drawing/2014/main" id="{D7F301C8-546F-4A08-89BD-6DB6C33E9E99}"/>
              </a:ext>
            </a:extLst>
          </p:cNvPr>
          <p:cNvSpPr txBox="1">
            <a:spLocks/>
          </p:cNvSpPr>
          <p:nvPr/>
        </p:nvSpPr>
        <p:spPr>
          <a:xfrm>
            <a:off x="7611307" y="5001595"/>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pic>
        <p:nvPicPr>
          <p:cNvPr id="72" name="Picture 71">
            <a:extLst>
              <a:ext uri="{FF2B5EF4-FFF2-40B4-BE49-F238E27FC236}">
                <a16:creationId xmlns:a16="http://schemas.microsoft.com/office/drawing/2014/main" id="{62C1B0F1-A8EE-4555-9682-A52926950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955" y="470639"/>
            <a:ext cx="1764718" cy="377264"/>
          </a:xfrm>
          <a:prstGeom prst="rect">
            <a:avLst/>
          </a:prstGeom>
        </p:spPr>
      </p:pic>
      <p:sp>
        <p:nvSpPr>
          <p:cNvPr id="76" name="TextBox 75">
            <a:extLst>
              <a:ext uri="{FF2B5EF4-FFF2-40B4-BE49-F238E27FC236}">
                <a16:creationId xmlns:a16="http://schemas.microsoft.com/office/drawing/2014/main" id="{866E12BA-C5C0-4D99-B30F-E1326AE6D6F0}"/>
              </a:ext>
            </a:extLst>
          </p:cNvPr>
          <p:cNvSpPr txBox="1"/>
          <p:nvPr/>
        </p:nvSpPr>
        <p:spPr>
          <a:xfrm>
            <a:off x="937608" y="3033271"/>
            <a:ext cx="6097218" cy="2554545"/>
          </a:xfrm>
          <a:prstGeom prst="rect">
            <a:avLst/>
          </a:prstGeom>
          <a:noFill/>
        </p:spPr>
        <p:txBody>
          <a:bodyPr wrap="square">
            <a:spAutoFit/>
          </a:bodyPr>
          <a:lstStyle/>
          <a:p>
            <a:pPr algn="l"/>
            <a:r>
              <a:rPr lang="en-US" sz="2000" b="0" i="0" dirty="0">
                <a:solidFill>
                  <a:srgbClr val="1E3E6A"/>
                </a:solidFill>
                <a:effectLst/>
                <a:latin typeface="Montserrat Bold" panose="00000800000000000000" charset="0"/>
                <a:cs typeface="Montserrat Bold" panose="00000800000000000000" charset="0"/>
              </a:rPr>
              <a:t>A </a:t>
            </a:r>
            <a:r>
              <a:rPr lang="en-US" sz="2000" b="1" i="0" dirty="0">
                <a:solidFill>
                  <a:srgbClr val="1E3E6A"/>
                </a:solidFill>
                <a:effectLst/>
                <a:latin typeface="Montserrat Bold" panose="00000800000000000000" charset="0"/>
                <a:cs typeface="Montserrat Bold" panose="00000800000000000000" charset="0"/>
              </a:rPr>
              <a:t>“run-out” period</a:t>
            </a:r>
            <a:r>
              <a:rPr lang="en-US" sz="2000" b="0" i="0" dirty="0">
                <a:solidFill>
                  <a:srgbClr val="1E3E6A"/>
                </a:solidFill>
                <a:effectLst/>
                <a:latin typeface="Montserrat Bold" panose="00000800000000000000" charset="0"/>
                <a:cs typeface="Montserrat Bold" panose="00000800000000000000" charset="0"/>
              </a:rPr>
              <a:t> provides coverage for claims incurred during the policy year but submitted for reimbursement after the policy year ends. </a:t>
            </a:r>
          </a:p>
          <a:p>
            <a:pPr algn="l"/>
            <a:endParaRPr lang="en-US" sz="2000" dirty="0">
              <a:solidFill>
                <a:srgbClr val="1E3E6A"/>
              </a:solidFill>
              <a:latin typeface="Montserrat Bold" panose="00000800000000000000" charset="0"/>
              <a:cs typeface="Montserrat Bold" panose="00000800000000000000" charset="0"/>
            </a:endParaRPr>
          </a:p>
          <a:p>
            <a:pPr algn="l"/>
            <a:r>
              <a:rPr lang="en-US" sz="2000" b="0" i="0" dirty="0">
                <a:solidFill>
                  <a:srgbClr val="1E3E6A"/>
                </a:solidFill>
                <a:effectLst/>
                <a:latin typeface="Montserrat Bold" panose="00000800000000000000" charset="0"/>
                <a:cs typeface="Montserrat Bold" panose="00000800000000000000" charset="0"/>
              </a:rPr>
              <a:t>For example, a policy with a 12/18 run out period means that the policy covers claims incurred during the policy year can </a:t>
            </a:r>
            <a:r>
              <a:rPr lang="en-US" sz="2000" dirty="0">
                <a:solidFill>
                  <a:srgbClr val="1E3E6A"/>
                </a:solidFill>
                <a:latin typeface="Montserrat Bold" panose="00000800000000000000" charset="0"/>
                <a:cs typeface="Montserrat Bold" panose="00000800000000000000" charset="0"/>
              </a:rPr>
              <a:t>be paid within six months after the end of the policy year. </a:t>
            </a:r>
            <a:endParaRPr lang="en-US" sz="2000" b="0" i="0" dirty="0">
              <a:solidFill>
                <a:srgbClr val="1E3E6A"/>
              </a:solidFill>
              <a:effectLst/>
              <a:latin typeface="Montserrat Bold" panose="00000800000000000000" charset="0"/>
              <a:cs typeface="Montserrat Bold" panose="00000800000000000000" charset="0"/>
            </a:endParaRPr>
          </a:p>
        </p:txBody>
      </p:sp>
      <p:pic>
        <p:nvPicPr>
          <p:cNvPr id="77" name="Picture 76">
            <a:extLst>
              <a:ext uri="{FF2B5EF4-FFF2-40B4-BE49-F238E27FC236}">
                <a16:creationId xmlns:a16="http://schemas.microsoft.com/office/drawing/2014/main" id="{2CBE3AD4-61FA-44DC-99B7-A6FDB7C29E75}"/>
              </a:ext>
            </a:extLst>
          </p:cNvPr>
          <p:cNvPicPr>
            <a:picLocks noChangeAspect="1"/>
          </p:cNvPicPr>
          <p:nvPr/>
        </p:nvPicPr>
        <p:blipFill>
          <a:blip r:embed="rId3"/>
          <a:stretch>
            <a:fillRect/>
          </a:stretch>
        </p:blipFill>
        <p:spPr>
          <a:xfrm>
            <a:off x="9502599" y="6009454"/>
            <a:ext cx="2233960" cy="464664"/>
          </a:xfrm>
          <a:prstGeom prst="rect">
            <a:avLst/>
          </a:prstGeom>
        </p:spPr>
      </p:pic>
    </p:spTree>
    <p:extLst>
      <p:ext uri="{BB962C8B-B14F-4D97-AF65-F5344CB8AC3E}">
        <p14:creationId xmlns:p14="http://schemas.microsoft.com/office/powerpoint/2010/main" val="126396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a:xfrm>
            <a:off x="1391690" y="316001"/>
            <a:ext cx="4893781" cy="1038929"/>
          </a:xfrm>
        </p:spPr>
        <p:txBody>
          <a:bodyPr/>
          <a:lstStyle/>
          <a:p>
            <a:r>
              <a:rPr lang="en-US" dirty="0">
                <a:solidFill>
                  <a:srgbClr val="002060"/>
                </a:solidFill>
              </a:rPr>
              <a:t>Contract Periods - Run In</a:t>
            </a:r>
          </a:p>
        </p:txBody>
      </p:sp>
      <p:sp>
        <p:nvSpPr>
          <p:cNvPr id="39" name="Text Placeholder 3">
            <a:extLst>
              <a:ext uri="{FF2B5EF4-FFF2-40B4-BE49-F238E27FC236}">
                <a16:creationId xmlns:a16="http://schemas.microsoft.com/office/drawing/2014/main" id="{0943EC76-78EF-4CF8-A83C-2CBB4C42D265}"/>
              </a:ext>
            </a:extLst>
          </p:cNvPr>
          <p:cNvSpPr txBox="1">
            <a:spLocks/>
          </p:cNvSpPr>
          <p:nvPr/>
        </p:nvSpPr>
        <p:spPr>
          <a:xfrm>
            <a:off x="1261765" y="2949854"/>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32" name="Rectangle 31">
            <a:extLst>
              <a:ext uri="{FF2B5EF4-FFF2-40B4-BE49-F238E27FC236}">
                <a16:creationId xmlns:a16="http://schemas.microsoft.com/office/drawing/2014/main" id="{596A055C-E31B-41B7-B96B-2AA978B156F8}"/>
              </a:ext>
            </a:extLst>
          </p:cNvPr>
          <p:cNvSpPr/>
          <p:nvPr/>
        </p:nvSpPr>
        <p:spPr>
          <a:xfrm>
            <a:off x="1271009" y="1483856"/>
            <a:ext cx="4482472" cy="545804"/>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3">
            <a:extLst>
              <a:ext uri="{FF2B5EF4-FFF2-40B4-BE49-F238E27FC236}">
                <a16:creationId xmlns:a16="http://schemas.microsoft.com/office/drawing/2014/main" id="{9D490E5B-6F8B-4484-AF79-B9E7AA1BA796}"/>
              </a:ext>
            </a:extLst>
          </p:cNvPr>
          <p:cNvSpPr txBox="1">
            <a:spLocks/>
          </p:cNvSpPr>
          <p:nvPr/>
        </p:nvSpPr>
        <p:spPr>
          <a:xfrm>
            <a:off x="2428948" y="1706560"/>
            <a:ext cx="2265134"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chemeClr val="bg1"/>
                </a:solidFill>
                <a:latin typeface="Montserrat SemiBold" panose="020B0604020202020204" charset="0"/>
              </a:rPr>
              <a:t>18 Months</a:t>
            </a:r>
          </a:p>
        </p:txBody>
      </p:sp>
      <p:sp>
        <p:nvSpPr>
          <p:cNvPr id="30" name="Rectangle 29">
            <a:extLst>
              <a:ext uri="{FF2B5EF4-FFF2-40B4-BE49-F238E27FC236}">
                <a16:creationId xmlns:a16="http://schemas.microsoft.com/office/drawing/2014/main" id="{ADE0F330-4889-4326-A846-1FF3D75416EA}"/>
              </a:ext>
            </a:extLst>
          </p:cNvPr>
          <p:cNvSpPr/>
          <p:nvPr/>
        </p:nvSpPr>
        <p:spPr>
          <a:xfrm>
            <a:off x="2847601" y="2118709"/>
            <a:ext cx="2905880" cy="407128"/>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
            <a:extLst>
              <a:ext uri="{FF2B5EF4-FFF2-40B4-BE49-F238E27FC236}">
                <a16:creationId xmlns:a16="http://schemas.microsoft.com/office/drawing/2014/main" id="{3EADCBDC-E5ED-4522-8AB2-5210A5197613}"/>
              </a:ext>
            </a:extLst>
          </p:cNvPr>
          <p:cNvSpPr txBox="1">
            <a:spLocks/>
          </p:cNvSpPr>
          <p:nvPr/>
        </p:nvSpPr>
        <p:spPr>
          <a:xfrm>
            <a:off x="2772744" y="2190283"/>
            <a:ext cx="2945505"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chemeClr val="bg1"/>
                </a:solidFill>
                <a:latin typeface="Montserrat SemiBold" panose="020B0604020202020204" charset="0"/>
              </a:rPr>
              <a:t>12 Months</a:t>
            </a:r>
          </a:p>
        </p:txBody>
      </p:sp>
      <p:sp>
        <p:nvSpPr>
          <p:cNvPr id="47" name="Text Placeholder 3">
            <a:extLst>
              <a:ext uri="{FF2B5EF4-FFF2-40B4-BE49-F238E27FC236}">
                <a16:creationId xmlns:a16="http://schemas.microsoft.com/office/drawing/2014/main" id="{5B9C08BB-4251-4854-B42A-DDC5D872097B}"/>
              </a:ext>
            </a:extLst>
          </p:cNvPr>
          <p:cNvSpPr txBox="1">
            <a:spLocks/>
          </p:cNvSpPr>
          <p:nvPr/>
        </p:nvSpPr>
        <p:spPr>
          <a:xfrm>
            <a:off x="2772744" y="957227"/>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49" name="Text Placeholder 3">
            <a:extLst>
              <a:ext uri="{FF2B5EF4-FFF2-40B4-BE49-F238E27FC236}">
                <a16:creationId xmlns:a16="http://schemas.microsoft.com/office/drawing/2014/main" id="{64B893BE-1993-48CB-8044-1F63B8228FAA}"/>
              </a:ext>
            </a:extLst>
          </p:cNvPr>
          <p:cNvSpPr txBox="1">
            <a:spLocks/>
          </p:cNvSpPr>
          <p:nvPr/>
        </p:nvSpPr>
        <p:spPr>
          <a:xfrm>
            <a:off x="3524328" y="2934850"/>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64" name="Text Placeholder 3">
            <a:extLst>
              <a:ext uri="{FF2B5EF4-FFF2-40B4-BE49-F238E27FC236}">
                <a16:creationId xmlns:a16="http://schemas.microsoft.com/office/drawing/2014/main" id="{C5C8355B-B851-46E2-BCD9-D55BA7E9064A}"/>
              </a:ext>
            </a:extLst>
          </p:cNvPr>
          <p:cNvSpPr txBox="1">
            <a:spLocks/>
          </p:cNvSpPr>
          <p:nvPr/>
        </p:nvSpPr>
        <p:spPr>
          <a:xfrm>
            <a:off x="3085610" y="3673211"/>
            <a:ext cx="2265134"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solidFill>
                <a:schemeClr val="bg1"/>
              </a:solidFill>
              <a:latin typeface="Montserrat SemiBold" panose="020B0604020202020204" charset="0"/>
            </a:endParaRPr>
          </a:p>
        </p:txBody>
      </p:sp>
      <p:sp>
        <p:nvSpPr>
          <p:cNvPr id="74" name="Text Placeholder 3">
            <a:extLst>
              <a:ext uri="{FF2B5EF4-FFF2-40B4-BE49-F238E27FC236}">
                <a16:creationId xmlns:a16="http://schemas.microsoft.com/office/drawing/2014/main" id="{D5795AB6-D2F4-43CF-9309-A6973B5633F0}"/>
              </a:ext>
            </a:extLst>
          </p:cNvPr>
          <p:cNvSpPr txBox="1">
            <a:spLocks/>
          </p:cNvSpPr>
          <p:nvPr/>
        </p:nvSpPr>
        <p:spPr>
          <a:xfrm>
            <a:off x="419580" y="3673211"/>
            <a:ext cx="566288" cy="26917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75" name="Text Placeholder 3">
            <a:extLst>
              <a:ext uri="{FF2B5EF4-FFF2-40B4-BE49-F238E27FC236}">
                <a16:creationId xmlns:a16="http://schemas.microsoft.com/office/drawing/2014/main" id="{45F1F9DF-914A-454F-8EE1-0F5FC6162C87}"/>
              </a:ext>
            </a:extLst>
          </p:cNvPr>
          <p:cNvSpPr txBox="1">
            <a:spLocks/>
          </p:cNvSpPr>
          <p:nvPr/>
        </p:nvSpPr>
        <p:spPr>
          <a:xfrm>
            <a:off x="419580" y="4187039"/>
            <a:ext cx="566288" cy="26917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37" name="Rectangle 36">
            <a:extLst>
              <a:ext uri="{FF2B5EF4-FFF2-40B4-BE49-F238E27FC236}">
                <a16:creationId xmlns:a16="http://schemas.microsoft.com/office/drawing/2014/main" id="{EE25014C-352C-4DEB-92CA-E90F16BBC283}"/>
              </a:ext>
            </a:extLst>
          </p:cNvPr>
          <p:cNvSpPr/>
          <p:nvPr/>
        </p:nvSpPr>
        <p:spPr>
          <a:xfrm>
            <a:off x="1252160" y="2130375"/>
            <a:ext cx="1496466" cy="407128"/>
          </a:xfrm>
          <a:prstGeom prst="rect">
            <a:avLst/>
          </a:prstGeom>
          <a:noFill/>
          <a:ln w="38100">
            <a:solidFill>
              <a:schemeClr val="accent6">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
            <a:extLst>
              <a:ext uri="{FF2B5EF4-FFF2-40B4-BE49-F238E27FC236}">
                <a16:creationId xmlns:a16="http://schemas.microsoft.com/office/drawing/2014/main" id="{061F83E1-C092-4E31-99B6-78BA8F1124B2}"/>
              </a:ext>
            </a:extLst>
          </p:cNvPr>
          <p:cNvSpPr txBox="1">
            <a:spLocks/>
          </p:cNvSpPr>
          <p:nvPr/>
        </p:nvSpPr>
        <p:spPr>
          <a:xfrm>
            <a:off x="1290785" y="2207554"/>
            <a:ext cx="1481959" cy="3314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6 Months</a:t>
            </a:r>
          </a:p>
        </p:txBody>
      </p:sp>
      <p:sp>
        <p:nvSpPr>
          <p:cNvPr id="99" name="Text Placeholder 3">
            <a:extLst>
              <a:ext uri="{FF2B5EF4-FFF2-40B4-BE49-F238E27FC236}">
                <a16:creationId xmlns:a16="http://schemas.microsoft.com/office/drawing/2014/main" id="{D5DA605D-BD36-4D53-A7B8-F7C59BA5D8CF}"/>
              </a:ext>
            </a:extLst>
          </p:cNvPr>
          <p:cNvSpPr txBox="1">
            <a:spLocks/>
          </p:cNvSpPr>
          <p:nvPr/>
        </p:nvSpPr>
        <p:spPr>
          <a:xfrm>
            <a:off x="402265" y="6570589"/>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00" name="Text Placeholder 3">
            <a:extLst>
              <a:ext uri="{FF2B5EF4-FFF2-40B4-BE49-F238E27FC236}">
                <a16:creationId xmlns:a16="http://schemas.microsoft.com/office/drawing/2014/main" id="{D5E8B08B-4946-4184-9E3E-C3513B8B6E4E}"/>
              </a:ext>
            </a:extLst>
          </p:cNvPr>
          <p:cNvSpPr txBox="1">
            <a:spLocks/>
          </p:cNvSpPr>
          <p:nvPr/>
        </p:nvSpPr>
        <p:spPr>
          <a:xfrm>
            <a:off x="5171439" y="6570589"/>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01" name="Text Placeholder 3">
            <a:extLst>
              <a:ext uri="{FF2B5EF4-FFF2-40B4-BE49-F238E27FC236}">
                <a16:creationId xmlns:a16="http://schemas.microsoft.com/office/drawing/2014/main" id="{4197AB52-55E5-4480-8B13-FE90476F4CC7}"/>
              </a:ext>
            </a:extLst>
          </p:cNvPr>
          <p:cNvSpPr txBox="1">
            <a:spLocks/>
          </p:cNvSpPr>
          <p:nvPr/>
        </p:nvSpPr>
        <p:spPr>
          <a:xfrm>
            <a:off x="5603014" y="6570589"/>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02" name="Text Placeholder 3">
            <a:extLst>
              <a:ext uri="{FF2B5EF4-FFF2-40B4-BE49-F238E27FC236}">
                <a16:creationId xmlns:a16="http://schemas.microsoft.com/office/drawing/2014/main" id="{81834D17-6FEE-4545-8F6C-2333D526B2C8}"/>
              </a:ext>
            </a:extLst>
          </p:cNvPr>
          <p:cNvSpPr txBox="1">
            <a:spLocks/>
          </p:cNvSpPr>
          <p:nvPr/>
        </p:nvSpPr>
        <p:spPr>
          <a:xfrm>
            <a:off x="10325027" y="6570589"/>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03" name="Text Placeholder 3">
            <a:extLst>
              <a:ext uri="{FF2B5EF4-FFF2-40B4-BE49-F238E27FC236}">
                <a16:creationId xmlns:a16="http://schemas.microsoft.com/office/drawing/2014/main" id="{59B1E4A8-9682-4CDC-88BA-3F947BF997CE}"/>
              </a:ext>
            </a:extLst>
          </p:cNvPr>
          <p:cNvSpPr txBox="1">
            <a:spLocks/>
          </p:cNvSpPr>
          <p:nvPr/>
        </p:nvSpPr>
        <p:spPr>
          <a:xfrm>
            <a:off x="2810098" y="6304367"/>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04" name="Text Placeholder 3">
            <a:extLst>
              <a:ext uri="{FF2B5EF4-FFF2-40B4-BE49-F238E27FC236}">
                <a16:creationId xmlns:a16="http://schemas.microsoft.com/office/drawing/2014/main" id="{0721C8A9-A407-448A-83DD-850B64C48AC3}"/>
              </a:ext>
            </a:extLst>
          </p:cNvPr>
          <p:cNvSpPr txBox="1">
            <a:spLocks/>
          </p:cNvSpPr>
          <p:nvPr/>
        </p:nvSpPr>
        <p:spPr>
          <a:xfrm>
            <a:off x="7998845" y="6303890"/>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06" name="Text Placeholder 3">
            <a:extLst>
              <a:ext uri="{FF2B5EF4-FFF2-40B4-BE49-F238E27FC236}">
                <a16:creationId xmlns:a16="http://schemas.microsoft.com/office/drawing/2014/main" id="{76459ABA-5662-41B8-8148-E359FFF68427}"/>
              </a:ext>
            </a:extLst>
          </p:cNvPr>
          <p:cNvSpPr txBox="1">
            <a:spLocks/>
          </p:cNvSpPr>
          <p:nvPr/>
        </p:nvSpPr>
        <p:spPr>
          <a:xfrm>
            <a:off x="1053571" y="5001118"/>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08" name="Text Placeholder 3">
            <a:extLst>
              <a:ext uri="{FF2B5EF4-FFF2-40B4-BE49-F238E27FC236}">
                <a16:creationId xmlns:a16="http://schemas.microsoft.com/office/drawing/2014/main" id="{B816241D-AC33-46EF-9A44-66857524E617}"/>
              </a:ext>
            </a:extLst>
          </p:cNvPr>
          <p:cNvSpPr txBox="1">
            <a:spLocks/>
          </p:cNvSpPr>
          <p:nvPr/>
        </p:nvSpPr>
        <p:spPr>
          <a:xfrm>
            <a:off x="4916614" y="5001595"/>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10" name="Text Placeholder 3">
            <a:extLst>
              <a:ext uri="{FF2B5EF4-FFF2-40B4-BE49-F238E27FC236}">
                <a16:creationId xmlns:a16="http://schemas.microsoft.com/office/drawing/2014/main" id="{B5FB5FA3-172E-4B26-8711-D2425AD4B434}"/>
              </a:ext>
            </a:extLst>
          </p:cNvPr>
          <p:cNvSpPr txBox="1">
            <a:spLocks/>
          </p:cNvSpPr>
          <p:nvPr/>
        </p:nvSpPr>
        <p:spPr>
          <a:xfrm>
            <a:off x="7529668" y="5007066"/>
            <a:ext cx="1481959" cy="3893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11" name="Text Placeholder 3">
            <a:extLst>
              <a:ext uri="{FF2B5EF4-FFF2-40B4-BE49-F238E27FC236}">
                <a16:creationId xmlns:a16="http://schemas.microsoft.com/office/drawing/2014/main" id="{39794763-9FD6-42EF-9B50-E0D6CAD174CD}"/>
              </a:ext>
            </a:extLst>
          </p:cNvPr>
          <p:cNvSpPr txBox="1">
            <a:spLocks/>
          </p:cNvSpPr>
          <p:nvPr/>
        </p:nvSpPr>
        <p:spPr>
          <a:xfrm>
            <a:off x="982301" y="5997943"/>
            <a:ext cx="317877" cy="26917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12" name="Text Placeholder 3">
            <a:extLst>
              <a:ext uri="{FF2B5EF4-FFF2-40B4-BE49-F238E27FC236}">
                <a16:creationId xmlns:a16="http://schemas.microsoft.com/office/drawing/2014/main" id="{56DEC306-7F0B-4FAB-9D77-3B2A13FE436E}"/>
              </a:ext>
            </a:extLst>
          </p:cNvPr>
          <p:cNvSpPr txBox="1">
            <a:spLocks/>
          </p:cNvSpPr>
          <p:nvPr/>
        </p:nvSpPr>
        <p:spPr>
          <a:xfrm>
            <a:off x="4790638" y="6003249"/>
            <a:ext cx="503349" cy="21571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113" name="Text Placeholder 3">
            <a:extLst>
              <a:ext uri="{FF2B5EF4-FFF2-40B4-BE49-F238E27FC236}">
                <a16:creationId xmlns:a16="http://schemas.microsoft.com/office/drawing/2014/main" id="{EB0F55FF-6D2E-4D79-B056-0DB84CE4BCCE}"/>
              </a:ext>
            </a:extLst>
          </p:cNvPr>
          <p:cNvSpPr txBox="1">
            <a:spLocks/>
          </p:cNvSpPr>
          <p:nvPr/>
        </p:nvSpPr>
        <p:spPr>
          <a:xfrm>
            <a:off x="7359633" y="5997943"/>
            <a:ext cx="503349" cy="21571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pic>
        <p:nvPicPr>
          <p:cNvPr id="78" name="Picture 77">
            <a:extLst>
              <a:ext uri="{FF2B5EF4-FFF2-40B4-BE49-F238E27FC236}">
                <a16:creationId xmlns:a16="http://schemas.microsoft.com/office/drawing/2014/main" id="{3317BD40-0B5E-47D6-9360-A89207FDD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955" y="470639"/>
            <a:ext cx="1764718" cy="377264"/>
          </a:xfrm>
          <a:prstGeom prst="rect">
            <a:avLst/>
          </a:prstGeom>
        </p:spPr>
      </p:pic>
      <p:sp>
        <p:nvSpPr>
          <p:cNvPr id="76" name="TextBox 75">
            <a:extLst>
              <a:ext uri="{FF2B5EF4-FFF2-40B4-BE49-F238E27FC236}">
                <a16:creationId xmlns:a16="http://schemas.microsoft.com/office/drawing/2014/main" id="{E9040740-EAC6-46A3-A312-B91CD225E316}"/>
              </a:ext>
            </a:extLst>
          </p:cNvPr>
          <p:cNvSpPr txBox="1"/>
          <p:nvPr/>
        </p:nvSpPr>
        <p:spPr>
          <a:xfrm>
            <a:off x="664434" y="2554774"/>
            <a:ext cx="6994579" cy="4247317"/>
          </a:xfrm>
          <a:prstGeom prst="rect">
            <a:avLst/>
          </a:prstGeom>
          <a:noFill/>
        </p:spPr>
        <p:txBody>
          <a:bodyPr wrap="square">
            <a:spAutoFit/>
          </a:bodyPr>
          <a:lstStyle/>
          <a:p>
            <a:pPr algn="l">
              <a:buFont typeface="+mj-lt"/>
              <a:buAutoNum type="arabicPeriod"/>
            </a:pPr>
            <a:endParaRPr lang="en-US" b="0" i="0" dirty="0">
              <a:solidFill>
                <a:srgbClr val="111111"/>
              </a:solidFill>
              <a:effectLst/>
              <a:latin typeface="-apple-system"/>
            </a:endParaRPr>
          </a:p>
          <a:p>
            <a:pPr lvl="1" algn="l"/>
            <a:r>
              <a:rPr lang="en-US" b="0" i="0" dirty="0">
                <a:solidFill>
                  <a:srgbClr val="1E3E6A"/>
                </a:solidFill>
                <a:effectLst/>
                <a:latin typeface="Montserrat Bold" panose="00000800000000000000" charset="0"/>
                <a:cs typeface="Montserrat Bold" panose="00000800000000000000" charset="0"/>
              </a:rPr>
              <a:t>A policy with a </a:t>
            </a:r>
            <a:r>
              <a:rPr lang="en-US" b="1" i="0" dirty="0">
                <a:solidFill>
                  <a:srgbClr val="1E3E6A"/>
                </a:solidFill>
                <a:effectLst/>
                <a:latin typeface="Montserrat Bold" panose="00000800000000000000" charset="0"/>
                <a:cs typeface="Montserrat Bold" panose="00000800000000000000" charset="0"/>
              </a:rPr>
              <a:t>18/12 run-in period</a:t>
            </a:r>
            <a:r>
              <a:rPr lang="en-US" b="0" i="0" dirty="0">
                <a:solidFill>
                  <a:srgbClr val="1E3E6A"/>
                </a:solidFill>
                <a:effectLst/>
                <a:latin typeface="Montserrat Bold" panose="00000800000000000000" charset="0"/>
                <a:cs typeface="Montserrat Bold" panose="00000800000000000000" charset="0"/>
              </a:rPr>
              <a:t>. provides coverage for claims incurred within </a:t>
            </a:r>
            <a:r>
              <a:rPr lang="en-US" b="1" i="0" dirty="0">
                <a:solidFill>
                  <a:srgbClr val="1E3E6A"/>
                </a:solidFill>
                <a:effectLst/>
                <a:latin typeface="Montserrat Bold" panose="00000800000000000000" charset="0"/>
                <a:cs typeface="Montserrat Bold" panose="00000800000000000000" charset="0"/>
              </a:rPr>
              <a:t>three months prior</a:t>
            </a:r>
            <a:r>
              <a:rPr lang="en-US" b="0" i="0" dirty="0">
                <a:solidFill>
                  <a:srgbClr val="1E3E6A"/>
                </a:solidFill>
                <a:effectLst/>
                <a:latin typeface="Montserrat Bold" panose="00000800000000000000" charset="0"/>
                <a:cs typeface="Montserrat Bold" panose="00000800000000000000" charset="0"/>
              </a:rPr>
              <a:t> to the beginning of the policy year. </a:t>
            </a:r>
          </a:p>
          <a:p>
            <a:pPr lvl="1" algn="l"/>
            <a:r>
              <a:rPr lang="en-US" b="0" i="0" dirty="0">
                <a:solidFill>
                  <a:srgbClr val="1E3E6A"/>
                </a:solidFill>
                <a:effectLst/>
                <a:latin typeface="Montserrat Bold" panose="00000800000000000000" charset="0"/>
                <a:cs typeface="Montserrat Bold" panose="00000800000000000000" charset="0"/>
              </a:rPr>
              <a:t>During this run-in period, any qualified medical expenses before the policy year start date would be eligible for reimbursement under the stop-loss coverage.</a:t>
            </a:r>
          </a:p>
          <a:p>
            <a:pPr lvl="1" algn="l"/>
            <a:endParaRPr lang="en-US" dirty="0">
              <a:solidFill>
                <a:srgbClr val="1E3E6A"/>
              </a:solidFill>
              <a:latin typeface="Montserrat Bold" panose="00000800000000000000" charset="0"/>
              <a:cs typeface="Montserrat Bold" panose="00000800000000000000" charset="0"/>
            </a:endParaRPr>
          </a:p>
          <a:p>
            <a:pPr lvl="1" algn="l"/>
            <a:r>
              <a:rPr lang="en-US" b="0" i="0" dirty="0">
                <a:solidFill>
                  <a:srgbClr val="1E3E6A"/>
                </a:solidFill>
                <a:effectLst/>
                <a:latin typeface="Montserrat Bold" panose="00000800000000000000" charset="0"/>
                <a:cs typeface="Montserrat Bold" panose="00000800000000000000" charset="0"/>
              </a:rPr>
              <a:t>For example, an employer moves from a self-funded contract with no run out provisions to a new contract.  They are concerned about claims made by employees at the end of the prior contract year being paid.  The run-in period ensures that these claims are paid under the new contract.</a:t>
            </a:r>
          </a:p>
          <a:p>
            <a:pPr lvl="1" algn="l"/>
            <a:endParaRPr lang="en-US" b="0" i="0" dirty="0">
              <a:solidFill>
                <a:srgbClr val="111111"/>
              </a:solidFill>
              <a:effectLst/>
              <a:latin typeface="-apple-system"/>
            </a:endParaRPr>
          </a:p>
        </p:txBody>
      </p:sp>
      <p:pic>
        <p:nvPicPr>
          <p:cNvPr id="79" name="Picture 78">
            <a:extLst>
              <a:ext uri="{FF2B5EF4-FFF2-40B4-BE49-F238E27FC236}">
                <a16:creationId xmlns:a16="http://schemas.microsoft.com/office/drawing/2014/main" id="{0AFDF254-9DE9-42F0-9BC7-E0527B5DFBA4}"/>
              </a:ext>
            </a:extLst>
          </p:cNvPr>
          <p:cNvPicPr>
            <a:picLocks noChangeAspect="1"/>
          </p:cNvPicPr>
          <p:nvPr/>
        </p:nvPicPr>
        <p:blipFill>
          <a:blip r:embed="rId3"/>
          <a:stretch>
            <a:fillRect/>
          </a:stretch>
        </p:blipFill>
        <p:spPr>
          <a:xfrm>
            <a:off x="9381902" y="6033891"/>
            <a:ext cx="2233960" cy="464664"/>
          </a:xfrm>
          <a:prstGeom prst="rect">
            <a:avLst/>
          </a:prstGeom>
        </p:spPr>
      </p:pic>
    </p:spTree>
    <p:extLst>
      <p:ext uri="{BB962C8B-B14F-4D97-AF65-F5344CB8AC3E}">
        <p14:creationId xmlns:p14="http://schemas.microsoft.com/office/powerpoint/2010/main" val="350963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4A2D2A-2601-407F-BA47-7E611320EF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pic>
        <p:nvPicPr>
          <p:cNvPr id="6" name="Picture 5">
            <a:extLst>
              <a:ext uri="{FF2B5EF4-FFF2-40B4-BE49-F238E27FC236}">
                <a16:creationId xmlns:a16="http://schemas.microsoft.com/office/drawing/2014/main" id="{1DB8D0AE-3B98-442F-925B-0CDEE909CDE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1669" y="577743"/>
            <a:ext cx="2858756" cy="1098262"/>
          </a:xfrm>
          <a:prstGeom prst="rect">
            <a:avLst/>
          </a:prstGeom>
        </p:spPr>
      </p:pic>
      <p:grpSp>
        <p:nvGrpSpPr>
          <p:cNvPr id="12" name="Group 11">
            <a:extLst>
              <a:ext uri="{FF2B5EF4-FFF2-40B4-BE49-F238E27FC236}">
                <a16:creationId xmlns:a16="http://schemas.microsoft.com/office/drawing/2014/main" id="{A3577767-27EA-4080-AAC1-8B62D464BACE}"/>
              </a:ext>
            </a:extLst>
          </p:cNvPr>
          <p:cNvGrpSpPr/>
          <p:nvPr/>
        </p:nvGrpSpPr>
        <p:grpSpPr>
          <a:xfrm>
            <a:off x="1049290" y="1810987"/>
            <a:ext cx="10093421" cy="4469271"/>
            <a:chOff x="1047975" y="2031556"/>
            <a:chExt cx="10096050" cy="4470435"/>
          </a:xfrm>
          <a:effectLst>
            <a:outerShdw blurRad="50800" dist="38100" dir="2700000" algn="tl" rotWithShape="0">
              <a:prstClr val="black">
                <a:alpha val="40000"/>
              </a:prstClr>
            </a:outerShdw>
          </a:effectLst>
        </p:grpSpPr>
        <p:grpSp>
          <p:nvGrpSpPr>
            <p:cNvPr id="11" name="Group 10">
              <a:extLst>
                <a:ext uri="{FF2B5EF4-FFF2-40B4-BE49-F238E27FC236}">
                  <a16:creationId xmlns:a16="http://schemas.microsoft.com/office/drawing/2014/main" id="{8A0120B3-D711-4B3A-B0AB-9BA393F12914}"/>
                </a:ext>
              </a:extLst>
            </p:cNvPr>
            <p:cNvGrpSpPr/>
            <p:nvPr/>
          </p:nvGrpSpPr>
          <p:grpSpPr>
            <a:xfrm>
              <a:off x="1047975" y="2031556"/>
              <a:ext cx="10096050" cy="4470435"/>
              <a:chOff x="1047975" y="1925620"/>
              <a:chExt cx="10096050" cy="4470435"/>
            </a:xfrm>
          </p:grpSpPr>
          <p:sp>
            <p:nvSpPr>
              <p:cNvPr id="10" name="Rectangle: Rounded Corners 9">
                <a:extLst>
                  <a:ext uri="{FF2B5EF4-FFF2-40B4-BE49-F238E27FC236}">
                    <a16:creationId xmlns:a16="http://schemas.microsoft.com/office/drawing/2014/main" id="{B4CF1EC3-7F73-4399-B709-092DA5BBF19B}"/>
                  </a:ext>
                </a:extLst>
              </p:cNvPr>
              <p:cNvSpPr/>
              <p:nvPr/>
            </p:nvSpPr>
            <p:spPr>
              <a:xfrm>
                <a:off x="1047975" y="2137493"/>
                <a:ext cx="9903310" cy="4258562"/>
              </a:xfrm>
              <a:prstGeom prst="roundRect">
                <a:avLst/>
              </a:prstGeom>
              <a:solidFill>
                <a:srgbClr val="72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en-US" dirty="0">
                  <a:solidFill>
                    <a:prstClr val="white"/>
                  </a:solidFill>
                  <a:latin typeface="Calibri" panose="020F0502020204030204"/>
                </a:endParaRPr>
              </a:p>
            </p:txBody>
          </p:sp>
          <p:sp>
            <p:nvSpPr>
              <p:cNvPr id="9" name="Rectangle: Rounded Corners 8">
                <a:extLst>
                  <a:ext uri="{FF2B5EF4-FFF2-40B4-BE49-F238E27FC236}">
                    <a16:creationId xmlns:a16="http://schemas.microsoft.com/office/drawing/2014/main" id="{8108AA5D-44F0-4DFE-BB67-F50B2FC52C87}"/>
                  </a:ext>
                </a:extLst>
              </p:cNvPr>
              <p:cNvSpPr/>
              <p:nvPr/>
            </p:nvSpPr>
            <p:spPr>
              <a:xfrm>
                <a:off x="1240715" y="1925620"/>
                <a:ext cx="9903310" cy="4258562"/>
              </a:xfrm>
              <a:prstGeom prst="roundRect">
                <a:avLst/>
              </a:prstGeom>
              <a:solidFill>
                <a:schemeClr val="bg1"/>
              </a:solidFill>
              <a:ln>
                <a:solidFill>
                  <a:srgbClr val="1A3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endParaRPr lang="en-US"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383B362C-FCB4-4674-BAE7-0A0F1A285C85}"/>
                  </a:ext>
                </a:extLst>
              </p:cNvPr>
              <p:cNvSpPr txBox="1"/>
              <p:nvPr/>
            </p:nvSpPr>
            <p:spPr>
              <a:xfrm>
                <a:off x="1477832" y="2251829"/>
                <a:ext cx="9429075" cy="1323528"/>
              </a:xfrm>
              <a:prstGeom prst="rect">
                <a:avLst/>
              </a:prstGeom>
              <a:noFill/>
            </p:spPr>
            <p:txBody>
              <a:bodyPr wrap="square" rtlCol="0">
                <a:spAutoFit/>
              </a:bodyPr>
              <a:lstStyle/>
              <a:p>
                <a:pPr algn="ctr" defTabSz="914172">
                  <a:defRPr/>
                </a:pPr>
                <a:r>
                  <a:rPr lang="en-US" sz="3999" spc="600" dirty="0">
                    <a:solidFill>
                      <a:srgbClr val="1A3D6E"/>
                    </a:solidFill>
                    <a:latin typeface="Montserrat Black" panose="00000A00000000000000" pitchFamily="2" charset="0"/>
                  </a:rPr>
                  <a:t>DISCLAIMER FOR </a:t>
                </a:r>
              </a:p>
              <a:p>
                <a:pPr algn="ctr" defTabSz="914172">
                  <a:defRPr/>
                </a:pPr>
                <a:r>
                  <a:rPr lang="en-US" sz="3999" spc="600" dirty="0">
                    <a:solidFill>
                      <a:srgbClr val="1A3D6E"/>
                    </a:solidFill>
                    <a:latin typeface="Montserrat Black" panose="00000A00000000000000" pitchFamily="2" charset="0"/>
                  </a:rPr>
                  <a:t>C.E. WEBINARS</a:t>
                </a:r>
              </a:p>
            </p:txBody>
          </p:sp>
        </p:grpSp>
        <p:sp>
          <p:nvSpPr>
            <p:cNvPr id="8" name="TextBox 7">
              <a:extLst>
                <a:ext uri="{FF2B5EF4-FFF2-40B4-BE49-F238E27FC236}">
                  <a16:creationId xmlns:a16="http://schemas.microsoft.com/office/drawing/2014/main" id="{F5BA39E4-8DFD-4F71-90B9-98330EE387B6}"/>
                </a:ext>
              </a:extLst>
            </p:cNvPr>
            <p:cNvSpPr txBox="1"/>
            <p:nvPr/>
          </p:nvSpPr>
          <p:spPr>
            <a:xfrm>
              <a:off x="2130014" y="3755906"/>
              <a:ext cx="8330454" cy="2247931"/>
            </a:xfrm>
            <a:prstGeom prst="rect">
              <a:avLst/>
            </a:prstGeom>
            <a:noFill/>
          </p:spPr>
          <p:txBody>
            <a:bodyPr wrap="square" rtlCol="0">
              <a:spAutoFit/>
            </a:bodyPr>
            <a:lstStyle/>
            <a:p>
              <a:pPr algn="ctr" defTabSz="914172">
                <a:lnSpc>
                  <a:spcPct val="107000"/>
                </a:lnSpc>
                <a:spcAft>
                  <a:spcPts val="800"/>
                </a:spcAft>
                <a:defRPr/>
              </a:pPr>
              <a:r>
                <a:rPr lang="en-US" b="1" dirty="0">
                  <a:solidFill>
                    <a:srgbClr val="000000"/>
                  </a:solidFill>
                  <a:latin typeface="Dosis" pitchFamily="2" charset="0"/>
                  <a:ea typeface="Calibri" panose="020F0502020204030204" pitchFamily="34" charset="0"/>
                  <a:cs typeface="Times New Roman" panose="02020603050405020304" pitchFamily="18" charset="0"/>
                </a:rPr>
                <a:t>In order to receive credit(s) for online C.E. classes, please note that you </a:t>
              </a:r>
              <a:br>
                <a:rPr lang="en-US" b="1" dirty="0">
                  <a:solidFill>
                    <a:srgbClr val="000000"/>
                  </a:solidFill>
                  <a:latin typeface="Dosis" pitchFamily="2" charset="0"/>
                  <a:ea typeface="Calibri" panose="020F0502020204030204" pitchFamily="34" charset="0"/>
                  <a:cs typeface="Times New Roman" panose="02020603050405020304" pitchFamily="18" charset="0"/>
                </a:rPr>
              </a:br>
              <a:r>
                <a:rPr lang="en-US" b="1" dirty="0">
                  <a:solidFill>
                    <a:srgbClr val="000000"/>
                  </a:solidFill>
                  <a:latin typeface="Dosis" pitchFamily="2" charset="0"/>
                  <a:ea typeface="Calibri" panose="020F0502020204030204" pitchFamily="34" charset="0"/>
                  <a:cs typeface="Times New Roman" panose="02020603050405020304" pitchFamily="18" charset="0"/>
                </a:rPr>
                <a:t>must attend the entire course and participate in all class exercises.</a:t>
              </a:r>
              <a:br>
                <a:rPr lang="en-US" b="1" dirty="0">
                  <a:solidFill>
                    <a:srgbClr val="000000"/>
                  </a:solidFill>
                  <a:latin typeface="Dosis" pitchFamily="2" charset="0"/>
                  <a:ea typeface="Calibri" panose="020F0502020204030204" pitchFamily="34" charset="0"/>
                  <a:cs typeface="Times New Roman" panose="02020603050405020304" pitchFamily="18" charset="0"/>
                </a:rPr>
              </a:br>
              <a:br>
                <a:rPr lang="en-US" b="1" dirty="0">
                  <a:solidFill>
                    <a:srgbClr val="000000"/>
                  </a:solidFill>
                  <a:latin typeface="Dosis" pitchFamily="2" charset="0"/>
                  <a:ea typeface="Calibri" panose="020F0502020204030204" pitchFamily="34" charset="0"/>
                  <a:cs typeface="Times New Roman" panose="02020603050405020304" pitchFamily="18" charset="0"/>
                </a:rPr>
              </a:br>
              <a:r>
                <a:rPr lang="en-US" b="1" dirty="0">
                  <a:solidFill>
                    <a:srgbClr val="000000"/>
                  </a:solidFill>
                  <a:latin typeface="Dosis" pitchFamily="2" charset="0"/>
                  <a:ea typeface="Calibri" panose="020F0502020204030204" pitchFamily="34" charset="0"/>
                  <a:cs typeface="Times New Roman" panose="02020603050405020304" pitchFamily="18" charset="0"/>
                </a:rPr>
                <a:t>The third-party vendor tracking your participation, Zoom, will provide </a:t>
              </a:r>
              <a:br>
                <a:rPr lang="en-US" b="1" dirty="0">
                  <a:solidFill>
                    <a:srgbClr val="000000"/>
                  </a:solidFill>
                  <a:latin typeface="Dosis" pitchFamily="2" charset="0"/>
                  <a:ea typeface="Calibri" panose="020F0502020204030204" pitchFamily="34" charset="0"/>
                  <a:cs typeface="Times New Roman" panose="02020603050405020304" pitchFamily="18" charset="0"/>
                </a:rPr>
              </a:br>
              <a:r>
                <a:rPr lang="en-US" b="1" dirty="0">
                  <a:solidFill>
                    <a:srgbClr val="000000"/>
                  </a:solidFill>
                  <a:latin typeface="Dosis" pitchFamily="2" charset="0"/>
                  <a:ea typeface="Calibri" panose="020F0502020204030204" pitchFamily="34" charset="0"/>
                  <a:cs typeface="Times New Roman" panose="02020603050405020304" pitchFamily="18" charset="0"/>
                </a:rPr>
                <a:t>Warner Pacific with your information. If you do not attend the entire course </a:t>
              </a:r>
              <a:br>
                <a:rPr lang="en-US" b="1" dirty="0">
                  <a:solidFill>
                    <a:srgbClr val="000000"/>
                  </a:solidFill>
                  <a:latin typeface="Dosis" pitchFamily="2" charset="0"/>
                  <a:ea typeface="Calibri" panose="020F0502020204030204" pitchFamily="34" charset="0"/>
                  <a:cs typeface="Times New Roman" panose="02020603050405020304" pitchFamily="18" charset="0"/>
                </a:rPr>
              </a:br>
              <a:r>
                <a:rPr lang="en-US" b="1" dirty="0">
                  <a:solidFill>
                    <a:srgbClr val="000000"/>
                  </a:solidFill>
                  <a:latin typeface="Dosis" pitchFamily="2" charset="0"/>
                  <a:ea typeface="Calibri" panose="020F0502020204030204" pitchFamily="34" charset="0"/>
                  <a:cs typeface="Times New Roman" panose="02020603050405020304" pitchFamily="18" charset="0"/>
                </a:rPr>
                <a:t>or participate in exercises, you will not receive credit.</a:t>
              </a:r>
              <a:endParaRPr lang="en-US" b="1" dirty="0">
                <a:solidFill>
                  <a:prstClr val="black"/>
                </a:solidFill>
                <a:latin typeface="Dosis" pitchFamily="2" charset="0"/>
                <a:ea typeface="Calibri" panose="020F0502020204030204" pitchFamily="34" charset="0"/>
                <a:cs typeface="Times New Roman" panose="02020603050405020304" pitchFamily="18" charset="0"/>
              </a:endParaRPr>
            </a:p>
            <a:p>
              <a:pPr algn="ctr" defTabSz="914172">
                <a:lnSpc>
                  <a:spcPct val="107000"/>
                </a:lnSpc>
                <a:spcAft>
                  <a:spcPts val="800"/>
                </a:spcAft>
                <a:defRPr/>
              </a:pPr>
              <a:r>
                <a:rPr lang="en-US" b="1" dirty="0">
                  <a:solidFill>
                    <a:srgbClr val="000000"/>
                  </a:solidFill>
                  <a:latin typeface="Dosis" pitchFamily="2" charset="0"/>
                  <a:ea typeface="Calibri" panose="020F0502020204030204" pitchFamily="34" charset="0"/>
                  <a:cs typeface="Times New Roman" panose="02020603050405020304" pitchFamily="18" charset="0"/>
                </a:rPr>
                <a:t>Please also note that it may take up to 30 days to process your credit(s).</a:t>
              </a:r>
              <a:endParaRPr lang="en-US" b="1" dirty="0">
                <a:solidFill>
                  <a:prstClr val="black"/>
                </a:solidFill>
                <a:latin typeface="Dosis" pitchFamily="2"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9398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EE447-8ED0-48F0-BA5F-E81366ABD9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a:xfrm>
            <a:off x="1201999" y="51758"/>
            <a:ext cx="6992455" cy="1325563"/>
          </a:xfrm>
        </p:spPr>
        <p:txBody>
          <a:bodyPr/>
          <a:lstStyle/>
          <a:p>
            <a:r>
              <a:rPr lang="en-US" dirty="0">
                <a:solidFill>
                  <a:srgbClr val="1E3E6A"/>
                </a:solidFill>
              </a:rPr>
              <a:t>Terminal Reserve / Run Out Liability</a:t>
            </a:r>
          </a:p>
        </p:txBody>
      </p:sp>
      <p:pic>
        <p:nvPicPr>
          <p:cNvPr id="3" name="Picture 2">
            <a:extLst>
              <a:ext uri="{FF2B5EF4-FFF2-40B4-BE49-F238E27FC236}">
                <a16:creationId xmlns:a16="http://schemas.microsoft.com/office/drawing/2014/main" id="{0C1887EC-065E-4A94-9580-73D4F8965F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19273"/>
            <a:ext cx="12192000" cy="5590298"/>
          </a:xfrm>
          <a:prstGeom prst="rect">
            <a:avLst/>
          </a:prstGeom>
        </p:spPr>
      </p:pic>
      <p:cxnSp>
        <p:nvCxnSpPr>
          <p:cNvPr id="7" name="Straight Connector 6">
            <a:extLst>
              <a:ext uri="{FF2B5EF4-FFF2-40B4-BE49-F238E27FC236}">
                <a16:creationId xmlns:a16="http://schemas.microsoft.com/office/drawing/2014/main" id="{CDB66240-5AE4-42A9-9A12-7E8A2666B486}"/>
              </a:ext>
            </a:extLst>
          </p:cNvPr>
          <p:cNvCxnSpPr/>
          <p:nvPr/>
        </p:nvCxnSpPr>
        <p:spPr>
          <a:xfrm>
            <a:off x="0" y="1090698"/>
            <a:ext cx="12192000" cy="0"/>
          </a:xfrm>
          <a:prstGeom prst="line">
            <a:avLst/>
          </a:prstGeom>
          <a:ln w="38100">
            <a:solidFill>
              <a:srgbClr val="02A59E"/>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0ED1EC-1BAC-41E3-AC95-BAC87971BF9A}"/>
              </a:ext>
            </a:extLst>
          </p:cNvPr>
          <p:cNvCxnSpPr/>
          <p:nvPr/>
        </p:nvCxnSpPr>
        <p:spPr>
          <a:xfrm>
            <a:off x="0" y="6733469"/>
            <a:ext cx="12192000" cy="0"/>
          </a:xfrm>
          <a:prstGeom prst="line">
            <a:avLst/>
          </a:prstGeom>
          <a:ln w="38100">
            <a:solidFill>
              <a:srgbClr val="02A59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D2AA68-5AB4-40F0-A3B6-3559687D0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955" y="470639"/>
            <a:ext cx="1764718" cy="377264"/>
          </a:xfrm>
          <a:prstGeom prst="rect">
            <a:avLst/>
          </a:prstGeom>
        </p:spPr>
      </p:pic>
    </p:spTree>
    <p:extLst>
      <p:ext uri="{BB962C8B-B14F-4D97-AF65-F5344CB8AC3E}">
        <p14:creationId xmlns:p14="http://schemas.microsoft.com/office/powerpoint/2010/main" val="107246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8ABA-8F20-42E2-B92B-6A32ED9DB0B3}"/>
              </a:ext>
            </a:extLst>
          </p:cNvPr>
          <p:cNvSpPr>
            <a:spLocks noGrp="1"/>
          </p:cNvSpPr>
          <p:nvPr>
            <p:ph type="title"/>
          </p:nvPr>
        </p:nvSpPr>
        <p:spPr/>
        <p:txBody>
          <a:bodyPr/>
          <a:lstStyle/>
          <a:p>
            <a:r>
              <a:rPr lang="en-US" dirty="0">
                <a:solidFill>
                  <a:srgbClr val="1E3E6A"/>
                </a:solidFill>
              </a:rPr>
              <a:t>Other Important Items</a:t>
            </a:r>
          </a:p>
        </p:txBody>
      </p:sp>
      <p:pic>
        <p:nvPicPr>
          <p:cNvPr id="3" name="Picture 2">
            <a:extLst>
              <a:ext uri="{FF2B5EF4-FFF2-40B4-BE49-F238E27FC236}">
                <a16:creationId xmlns:a16="http://schemas.microsoft.com/office/drawing/2014/main" id="{83118647-D47D-4D2A-9294-B54EB9F96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46763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1E29-1133-439C-AD3E-BFF579E8A9C4}"/>
              </a:ext>
            </a:extLst>
          </p:cNvPr>
          <p:cNvSpPr>
            <a:spLocks noGrp="1"/>
          </p:cNvSpPr>
          <p:nvPr>
            <p:ph type="title"/>
          </p:nvPr>
        </p:nvSpPr>
        <p:spPr>
          <a:xfrm>
            <a:off x="1271012" y="204826"/>
            <a:ext cx="5736950" cy="1120737"/>
          </a:xfrm>
        </p:spPr>
        <p:txBody>
          <a:bodyPr/>
          <a:lstStyle/>
          <a:p>
            <a:r>
              <a:rPr lang="en-US" dirty="0">
                <a:solidFill>
                  <a:srgbClr val="1E3E6A"/>
                </a:solidFill>
              </a:rPr>
              <a:t>Aggregating Specific Deductible</a:t>
            </a:r>
          </a:p>
        </p:txBody>
      </p:sp>
      <p:sp>
        <p:nvSpPr>
          <p:cNvPr id="3" name="Text Placeholder 2">
            <a:extLst>
              <a:ext uri="{FF2B5EF4-FFF2-40B4-BE49-F238E27FC236}">
                <a16:creationId xmlns:a16="http://schemas.microsoft.com/office/drawing/2014/main" id="{F9D45F1A-414B-42F9-A886-CCDC79E8CAA0}"/>
              </a:ext>
            </a:extLst>
          </p:cNvPr>
          <p:cNvSpPr>
            <a:spLocks noGrp="1"/>
          </p:cNvSpPr>
          <p:nvPr>
            <p:ph type="body" sz="quarter" idx="12"/>
          </p:nvPr>
        </p:nvSpPr>
        <p:spPr>
          <a:xfrm>
            <a:off x="592531" y="1214322"/>
            <a:ext cx="10160812" cy="5325467"/>
          </a:xfrm>
        </p:spPr>
        <p:txBody>
          <a:bodyPr>
            <a:normAutofit fontScale="77500" lnSpcReduction="20000"/>
          </a:bodyPr>
          <a:lstStyle/>
          <a:p>
            <a:pPr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Employers pay reduced stop-loss premiums in exchange for taking on more risk when they have an additional aggregating specific deductible.</a:t>
            </a:r>
          </a:p>
          <a:p>
            <a:pPr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It covers the combined large claims of multiple employees and must be satisfied before the employer can receive reimbursement from the stop-loss carrier.</a:t>
            </a:r>
          </a:p>
          <a:p>
            <a:pPr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Employers can potentially save money if:</a:t>
            </a:r>
          </a:p>
          <a:p>
            <a:pPr marL="742950" lvl="1" indent="-285750"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Total claims above the specific deductible are less than the aggregate specific deductible.</a:t>
            </a:r>
          </a:p>
          <a:p>
            <a:pPr marL="742950" lvl="1" indent="-285750"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Total claims and the aggregate specific deductible combined are less than stop-loss premiums without the additional risk in place.</a:t>
            </a:r>
          </a:p>
          <a:p>
            <a:pPr algn="l">
              <a:buFont typeface="Wingdings" panose="05000000000000000000" pitchFamily="2" charset="2"/>
              <a:buChar char="Ø"/>
            </a:pPr>
            <a:r>
              <a:rPr lang="en-US" sz="2800" b="1" i="0" u="sng" dirty="0">
                <a:solidFill>
                  <a:srgbClr val="1E3E6A"/>
                </a:solidFill>
                <a:effectLst/>
                <a:latin typeface="Montserrat Bold" panose="00000800000000000000" charset="0"/>
                <a:cs typeface="Montserrat Bold" panose="00000800000000000000" charset="0"/>
              </a:rPr>
              <a:t>Requirements</a:t>
            </a:r>
            <a:r>
              <a:rPr lang="en-US" sz="2800" b="0" i="0" dirty="0">
                <a:solidFill>
                  <a:srgbClr val="1E3E6A"/>
                </a:solidFill>
                <a:effectLst/>
                <a:latin typeface="Montserrat Bold" panose="00000800000000000000" charset="0"/>
                <a:cs typeface="Montserrat Bold" panose="00000800000000000000" charset="0"/>
              </a:rPr>
              <a:t>:</a:t>
            </a:r>
          </a:p>
          <a:p>
            <a:pPr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Only claims in excess of the specific deductible apply to the aggregate specific deductible.</a:t>
            </a:r>
          </a:p>
          <a:p>
            <a:pPr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Claims covered under the aggregate specific deductible do not count toward the aggregate coverage.</a:t>
            </a:r>
          </a:p>
          <a:p>
            <a:pPr algn="l">
              <a:buFont typeface="Wingdings" panose="05000000000000000000" pitchFamily="2" charset="2"/>
              <a:buChar char="Ø"/>
            </a:pPr>
            <a:r>
              <a:rPr lang="en-US" sz="2800" b="0" i="0" dirty="0">
                <a:solidFill>
                  <a:srgbClr val="1E3E6A"/>
                </a:solidFill>
                <a:effectLst/>
                <a:latin typeface="Montserrat Bold" panose="00000800000000000000" charset="0"/>
                <a:cs typeface="Montserrat Bold" panose="00000800000000000000" charset="0"/>
              </a:rPr>
              <a:t>Once the aggregate specific deductible is met, any additional eligible claims over the specific deductible will be reimbursed.</a:t>
            </a:r>
          </a:p>
          <a:p>
            <a:pPr algn="l">
              <a:buFont typeface="Arial" panose="020B0604020202020204" pitchFamily="34" charset="0"/>
              <a:buChar char="•"/>
            </a:pPr>
            <a:endParaRPr lang="en-US" sz="2800" b="0" i="0" dirty="0">
              <a:solidFill>
                <a:srgbClr val="111111"/>
              </a:solidFill>
              <a:effectLst/>
              <a:latin typeface="-apple-system"/>
            </a:endParaRPr>
          </a:p>
          <a:p>
            <a:endParaRPr lang="en-US" dirty="0"/>
          </a:p>
        </p:txBody>
      </p:sp>
      <p:pic>
        <p:nvPicPr>
          <p:cNvPr id="4" name="Picture 3">
            <a:extLst>
              <a:ext uri="{FF2B5EF4-FFF2-40B4-BE49-F238E27FC236}">
                <a16:creationId xmlns:a16="http://schemas.microsoft.com/office/drawing/2014/main" id="{EA66C3F5-8DA8-4392-AE6D-6403EE784EB9}"/>
              </a:ext>
            </a:extLst>
          </p:cNvPr>
          <p:cNvPicPr>
            <a:picLocks noChangeAspect="1"/>
          </p:cNvPicPr>
          <p:nvPr/>
        </p:nvPicPr>
        <p:blipFill>
          <a:blip r:embed="rId2"/>
          <a:stretch>
            <a:fillRect/>
          </a:stretch>
        </p:blipFill>
        <p:spPr>
          <a:xfrm>
            <a:off x="9699369" y="6307457"/>
            <a:ext cx="2233960" cy="464664"/>
          </a:xfrm>
          <a:prstGeom prst="rect">
            <a:avLst/>
          </a:prstGeom>
        </p:spPr>
      </p:pic>
    </p:spTree>
    <p:extLst>
      <p:ext uri="{BB962C8B-B14F-4D97-AF65-F5344CB8AC3E}">
        <p14:creationId xmlns:p14="http://schemas.microsoft.com/office/powerpoint/2010/main" val="379078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4A89D53F-5A26-423A-93C2-2D05A39FBF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a:xfrm>
            <a:off x="1271012" y="0"/>
            <a:ext cx="6816200" cy="1325563"/>
          </a:xfrm>
        </p:spPr>
        <p:txBody>
          <a:bodyPr/>
          <a:lstStyle/>
          <a:p>
            <a:r>
              <a:rPr lang="en-US" dirty="0">
                <a:solidFill>
                  <a:srgbClr val="002060"/>
                </a:solidFill>
              </a:rPr>
              <a:t>Aggregating Specific Deductible </a:t>
            </a:r>
          </a:p>
        </p:txBody>
      </p:sp>
      <p:sp>
        <p:nvSpPr>
          <p:cNvPr id="20" name="Rectangle 19">
            <a:extLst>
              <a:ext uri="{FF2B5EF4-FFF2-40B4-BE49-F238E27FC236}">
                <a16:creationId xmlns:a16="http://schemas.microsoft.com/office/drawing/2014/main" id="{F693BD56-1472-4C79-A4B0-BA972793363C}"/>
              </a:ext>
            </a:extLst>
          </p:cNvPr>
          <p:cNvSpPr/>
          <p:nvPr/>
        </p:nvSpPr>
        <p:spPr>
          <a:xfrm>
            <a:off x="757494" y="3017175"/>
            <a:ext cx="1371600" cy="242047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E638102-F0A8-4B67-8B0A-99FF745F4D77}"/>
              </a:ext>
            </a:extLst>
          </p:cNvPr>
          <p:cNvSpPr/>
          <p:nvPr/>
        </p:nvSpPr>
        <p:spPr>
          <a:xfrm>
            <a:off x="757494" y="2339675"/>
            <a:ext cx="1371600" cy="640080"/>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3">
            <a:extLst>
              <a:ext uri="{FF2B5EF4-FFF2-40B4-BE49-F238E27FC236}">
                <a16:creationId xmlns:a16="http://schemas.microsoft.com/office/drawing/2014/main" id="{9F82355B-0759-4BFE-8A7E-FBCCD02C3BF1}"/>
              </a:ext>
            </a:extLst>
          </p:cNvPr>
          <p:cNvSpPr txBox="1">
            <a:spLocks/>
          </p:cNvSpPr>
          <p:nvPr/>
        </p:nvSpPr>
        <p:spPr>
          <a:xfrm>
            <a:off x="750296" y="2445624"/>
            <a:ext cx="1466789" cy="5916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Tx/>
              <a:buNone/>
              <a:defRPr sz="1050" b="0" i="0" kern="1200">
                <a:solidFill>
                  <a:schemeClr val="tx1"/>
                </a:solidFill>
                <a:latin typeface="Montserrat SemiBold" pitchFamily="2" charset="77"/>
                <a:ea typeface="Verdana" panose="020B0604030504040204" pitchFamily="34" charset="0"/>
                <a:cs typeface="Verdana" panose="020B0604030504040204" pitchFamily="34" charset="0"/>
              </a:defRPr>
            </a:lvl2pPr>
            <a:lvl3pPr marL="685800" indent="0" algn="l" defTabSz="914400" rtl="0" eaLnBrk="1" latinLnBrk="0" hangingPunct="1">
              <a:lnSpc>
                <a:spcPct val="90000"/>
              </a:lnSpc>
              <a:spcBef>
                <a:spcPts val="500"/>
              </a:spcBef>
              <a:buFontTx/>
              <a:buNone/>
              <a:defRPr sz="900" b="0" i="0" kern="1200">
                <a:solidFill>
                  <a:schemeClr val="tx1"/>
                </a:solidFill>
                <a:latin typeface="Montserrat SemiBold" pitchFamily="2" charset="77"/>
                <a:ea typeface="Verdana" panose="020B0604030504040204" pitchFamily="34" charset="0"/>
                <a:cs typeface="Verdana" panose="020B0604030504040204" pitchFamily="34" charset="0"/>
              </a:defRPr>
            </a:lvl3pPr>
            <a:lvl4pPr marL="10287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4pPr>
            <a:lvl5pPr marL="13716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ISL</a:t>
            </a:r>
            <a:br>
              <a:rPr lang="en-US" dirty="0">
                <a:latin typeface="Montserrat Regular" panose="020B0604020202020204" charset="0"/>
                <a:cs typeface="Montserrat Regular" panose="020B0604020202020204" charset="0"/>
              </a:rPr>
            </a:br>
            <a:r>
              <a:rPr lang="en-US" dirty="0">
                <a:latin typeface="Montserrat Regular" panose="020B0604020202020204" charset="0"/>
                <a:cs typeface="Montserrat Regular" panose="020B0604020202020204" charset="0"/>
              </a:rPr>
              <a:t>Protection</a:t>
            </a:r>
          </a:p>
        </p:txBody>
      </p:sp>
      <p:sp>
        <p:nvSpPr>
          <p:cNvPr id="28" name="Text Placeholder 3">
            <a:extLst>
              <a:ext uri="{FF2B5EF4-FFF2-40B4-BE49-F238E27FC236}">
                <a16:creationId xmlns:a16="http://schemas.microsoft.com/office/drawing/2014/main" id="{9E99361A-0FE2-4DC6-9336-5155887FD663}"/>
              </a:ext>
            </a:extLst>
          </p:cNvPr>
          <p:cNvSpPr txBox="1">
            <a:spLocks/>
          </p:cNvSpPr>
          <p:nvPr/>
        </p:nvSpPr>
        <p:spPr>
          <a:xfrm>
            <a:off x="702311" y="4065270"/>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Claims Fund</a:t>
            </a:r>
          </a:p>
        </p:txBody>
      </p:sp>
      <p:sp>
        <p:nvSpPr>
          <p:cNvPr id="58" name="Text Placeholder 3">
            <a:extLst>
              <a:ext uri="{FF2B5EF4-FFF2-40B4-BE49-F238E27FC236}">
                <a16:creationId xmlns:a16="http://schemas.microsoft.com/office/drawing/2014/main" id="{9D490E5B-6F8B-4484-AF79-B9E7AA1BA796}"/>
              </a:ext>
            </a:extLst>
          </p:cNvPr>
          <p:cNvSpPr txBox="1">
            <a:spLocks/>
          </p:cNvSpPr>
          <p:nvPr/>
        </p:nvSpPr>
        <p:spPr>
          <a:xfrm>
            <a:off x="702314" y="1427409"/>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sz="1400" b="1" dirty="0">
                <a:solidFill>
                  <a:srgbClr val="002060"/>
                </a:solidFill>
                <a:latin typeface="Montserrat SemiBold" panose="020B0604020202020204" charset="0"/>
              </a:rPr>
              <a:t>Individual</a:t>
            </a:r>
            <a:br>
              <a:rPr lang="en-US" sz="1400" b="1" dirty="0">
                <a:solidFill>
                  <a:srgbClr val="002060"/>
                </a:solidFill>
                <a:latin typeface="Montserrat SemiBold" panose="020B0604020202020204" charset="0"/>
              </a:rPr>
            </a:br>
            <a:r>
              <a:rPr lang="en-US" sz="1400" b="1" dirty="0">
                <a:solidFill>
                  <a:srgbClr val="002060"/>
                </a:solidFill>
                <a:latin typeface="Montserrat SemiBold" panose="020B0604020202020204" charset="0"/>
              </a:rPr>
              <a:t>Stop Loss</a:t>
            </a:r>
          </a:p>
        </p:txBody>
      </p:sp>
      <p:sp>
        <p:nvSpPr>
          <p:cNvPr id="15" name="Title 1">
            <a:extLst>
              <a:ext uri="{FF2B5EF4-FFF2-40B4-BE49-F238E27FC236}">
                <a16:creationId xmlns:a16="http://schemas.microsoft.com/office/drawing/2014/main" id="{85AB1DE6-49F3-4EB6-9ECD-541B1F95B7D5}"/>
              </a:ext>
            </a:extLst>
          </p:cNvPr>
          <p:cNvSpPr txBox="1">
            <a:spLocks/>
          </p:cNvSpPr>
          <p:nvPr/>
        </p:nvSpPr>
        <p:spPr>
          <a:xfrm>
            <a:off x="2571146" y="2774966"/>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Specific</a:t>
            </a:r>
          </a:p>
          <a:p>
            <a:r>
              <a:rPr lang="en-US" dirty="0">
                <a:solidFill>
                  <a:srgbClr val="002060"/>
                </a:solidFill>
                <a:latin typeface="Montserrat SemiBold" panose="020B0604020202020204" charset="0"/>
                <a:cs typeface="Montserrat Regular" panose="020B0604020202020204" charset="0"/>
              </a:rPr>
              <a:t>$30,000</a:t>
            </a:r>
            <a:endParaRPr lang="en-US" dirty="0">
              <a:solidFill>
                <a:srgbClr val="002060"/>
              </a:solidFill>
              <a:latin typeface="Montserrat SemiBold" panose="020B0604020202020204" charset="0"/>
            </a:endParaRPr>
          </a:p>
        </p:txBody>
      </p:sp>
      <p:cxnSp>
        <p:nvCxnSpPr>
          <p:cNvPr id="5" name="Straight Arrow Connector 4">
            <a:extLst>
              <a:ext uri="{FF2B5EF4-FFF2-40B4-BE49-F238E27FC236}">
                <a16:creationId xmlns:a16="http://schemas.microsoft.com/office/drawing/2014/main" id="{E48A3CD7-C43A-4811-9060-5DF955155C1A}"/>
              </a:ext>
            </a:extLst>
          </p:cNvPr>
          <p:cNvCxnSpPr>
            <a:stCxn id="21" idx="0"/>
          </p:cNvCxnSpPr>
          <p:nvPr/>
        </p:nvCxnSpPr>
        <p:spPr>
          <a:xfrm flipH="1" flipV="1">
            <a:off x="1443293" y="1899093"/>
            <a:ext cx="1" cy="440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41D190-2939-40BE-8C15-BFCF3B1D231C}"/>
              </a:ext>
            </a:extLst>
          </p:cNvPr>
          <p:cNvCxnSpPr>
            <a:cxnSpLocks/>
          </p:cNvCxnSpPr>
          <p:nvPr/>
        </p:nvCxnSpPr>
        <p:spPr>
          <a:xfrm>
            <a:off x="2129094" y="2990541"/>
            <a:ext cx="418117"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96A055C-E31B-41B7-B96B-2AA978B156F8}"/>
              </a:ext>
            </a:extLst>
          </p:cNvPr>
          <p:cNvSpPr/>
          <p:nvPr/>
        </p:nvSpPr>
        <p:spPr>
          <a:xfrm>
            <a:off x="2790427" y="4888089"/>
            <a:ext cx="493861" cy="549563"/>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A61296C-C623-4105-A6F0-74E2EA902EDF}"/>
              </a:ext>
            </a:extLst>
          </p:cNvPr>
          <p:cNvSpPr/>
          <p:nvPr/>
        </p:nvSpPr>
        <p:spPr>
          <a:xfrm>
            <a:off x="3405554" y="3984978"/>
            <a:ext cx="493861" cy="1452674"/>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FD3404D-E473-42C5-B51F-5EB31CBE1378}"/>
              </a:ext>
            </a:extLst>
          </p:cNvPr>
          <p:cNvSpPr/>
          <p:nvPr/>
        </p:nvSpPr>
        <p:spPr>
          <a:xfrm>
            <a:off x="4015792" y="4406642"/>
            <a:ext cx="493861" cy="1031009"/>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C3F2FC-6CFC-4F2D-A669-6B1483B32F58}"/>
              </a:ext>
            </a:extLst>
          </p:cNvPr>
          <p:cNvSpPr/>
          <p:nvPr/>
        </p:nvSpPr>
        <p:spPr>
          <a:xfrm>
            <a:off x="4637498" y="3046986"/>
            <a:ext cx="493861" cy="239066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7ED638B-5D98-426D-8DCD-7BC0539BD4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1040739" y="5430591"/>
            <a:ext cx="805108" cy="805108"/>
          </a:xfrm>
          <a:prstGeom prst="rect">
            <a:avLst/>
          </a:prstGeom>
        </p:spPr>
      </p:pic>
      <p:pic>
        <p:nvPicPr>
          <p:cNvPr id="43" name="Picture 42">
            <a:extLst>
              <a:ext uri="{FF2B5EF4-FFF2-40B4-BE49-F238E27FC236}">
                <a16:creationId xmlns:a16="http://schemas.microsoft.com/office/drawing/2014/main" id="{C3FB1E67-DD26-491E-91E0-0F957076AF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2833793" y="5523868"/>
            <a:ext cx="407128" cy="407128"/>
          </a:xfrm>
          <a:prstGeom prst="rect">
            <a:avLst/>
          </a:prstGeom>
        </p:spPr>
      </p:pic>
      <p:pic>
        <p:nvPicPr>
          <p:cNvPr id="44" name="Picture 43">
            <a:extLst>
              <a:ext uri="{FF2B5EF4-FFF2-40B4-BE49-F238E27FC236}">
                <a16:creationId xmlns:a16="http://schemas.microsoft.com/office/drawing/2014/main" id="{80F76CDB-8768-49FD-BEEE-7A1F63A3F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3437452" y="5523868"/>
            <a:ext cx="407128" cy="407128"/>
          </a:xfrm>
          <a:prstGeom prst="rect">
            <a:avLst/>
          </a:prstGeom>
        </p:spPr>
      </p:pic>
      <p:pic>
        <p:nvPicPr>
          <p:cNvPr id="45" name="Picture 44">
            <a:extLst>
              <a:ext uri="{FF2B5EF4-FFF2-40B4-BE49-F238E27FC236}">
                <a16:creationId xmlns:a16="http://schemas.microsoft.com/office/drawing/2014/main" id="{E1F2F0EC-2543-4522-AF98-FDDA57A8A3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4059158" y="5523868"/>
            <a:ext cx="407128" cy="407128"/>
          </a:xfrm>
          <a:prstGeom prst="rect">
            <a:avLst/>
          </a:prstGeom>
        </p:spPr>
      </p:pic>
      <p:pic>
        <p:nvPicPr>
          <p:cNvPr id="46" name="Picture 45">
            <a:extLst>
              <a:ext uri="{FF2B5EF4-FFF2-40B4-BE49-F238E27FC236}">
                <a16:creationId xmlns:a16="http://schemas.microsoft.com/office/drawing/2014/main" id="{6DCCFFBB-F23E-47B2-ABB7-287EF2F071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4680864" y="5523868"/>
            <a:ext cx="407128" cy="407128"/>
          </a:xfrm>
          <a:prstGeom prst="rect">
            <a:avLst/>
          </a:prstGeom>
        </p:spPr>
      </p:pic>
      <p:cxnSp>
        <p:nvCxnSpPr>
          <p:cNvPr id="51" name="Straight Connector 50">
            <a:extLst>
              <a:ext uri="{FF2B5EF4-FFF2-40B4-BE49-F238E27FC236}">
                <a16:creationId xmlns:a16="http://schemas.microsoft.com/office/drawing/2014/main" id="{B21AC792-9432-4BAF-A595-2D4B9CDF8453}"/>
              </a:ext>
            </a:extLst>
          </p:cNvPr>
          <p:cNvCxnSpPr>
            <a:cxnSpLocks/>
          </p:cNvCxnSpPr>
          <p:nvPr/>
        </p:nvCxnSpPr>
        <p:spPr>
          <a:xfrm>
            <a:off x="3665097" y="2990543"/>
            <a:ext cx="3469481"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6C94FF0-6A3D-468F-A026-B937219407BF}"/>
              </a:ext>
            </a:extLst>
          </p:cNvPr>
          <p:cNvSpPr/>
          <p:nvPr/>
        </p:nvSpPr>
        <p:spPr>
          <a:xfrm>
            <a:off x="4637498" y="1517079"/>
            <a:ext cx="493860" cy="1421516"/>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91BCB7-6633-4635-9B00-AA024D04D9C1}"/>
              </a:ext>
            </a:extLst>
          </p:cNvPr>
          <p:cNvSpPr/>
          <p:nvPr/>
        </p:nvSpPr>
        <p:spPr>
          <a:xfrm>
            <a:off x="5296706" y="4173360"/>
            <a:ext cx="493861" cy="1252929"/>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a:extLst>
              <a:ext uri="{FF2B5EF4-FFF2-40B4-BE49-F238E27FC236}">
                <a16:creationId xmlns:a16="http://schemas.microsoft.com/office/drawing/2014/main" id="{CDD2F1F2-D7E7-4E67-A160-F11B83422A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5328604" y="5512506"/>
            <a:ext cx="407128" cy="407128"/>
          </a:xfrm>
          <a:prstGeom prst="rect">
            <a:avLst/>
          </a:prstGeom>
        </p:spPr>
      </p:pic>
      <p:sp>
        <p:nvSpPr>
          <p:cNvPr id="48" name="Rectangle 47">
            <a:extLst>
              <a:ext uri="{FF2B5EF4-FFF2-40B4-BE49-F238E27FC236}">
                <a16:creationId xmlns:a16="http://schemas.microsoft.com/office/drawing/2014/main" id="{42D3968D-3558-46CF-A22A-C32CD376A0C8}"/>
              </a:ext>
            </a:extLst>
          </p:cNvPr>
          <p:cNvSpPr/>
          <p:nvPr/>
        </p:nvSpPr>
        <p:spPr>
          <a:xfrm>
            <a:off x="5918150" y="3039925"/>
            <a:ext cx="493861" cy="239066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9DB45063-6AF3-4545-8261-F31389417C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5961516" y="5516807"/>
            <a:ext cx="407128" cy="407128"/>
          </a:xfrm>
          <a:prstGeom prst="rect">
            <a:avLst/>
          </a:prstGeom>
        </p:spPr>
      </p:pic>
      <p:sp>
        <p:nvSpPr>
          <p:cNvPr id="56" name="Rectangle 55">
            <a:extLst>
              <a:ext uri="{FF2B5EF4-FFF2-40B4-BE49-F238E27FC236}">
                <a16:creationId xmlns:a16="http://schemas.microsoft.com/office/drawing/2014/main" id="{F560719C-E8E7-46AF-95BB-5BD5D78C0879}"/>
              </a:ext>
            </a:extLst>
          </p:cNvPr>
          <p:cNvSpPr/>
          <p:nvPr/>
        </p:nvSpPr>
        <p:spPr>
          <a:xfrm>
            <a:off x="5918150" y="1116183"/>
            <a:ext cx="493860" cy="1815351"/>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0974180-1C3B-4DD5-9045-6D588B84CD67}"/>
              </a:ext>
            </a:extLst>
          </p:cNvPr>
          <p:cNvSpPr/>
          <p:nvPr/>
        </p:nvSpPr>
        <p:spPr>
          <a:xfrm>
            <a:off x="6544925" y="3035625"/>
            <a:ext cx="493861" cy="239066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1188AF61-EE79-40FB-A2DD-71CBC8344E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6588291" y="5512507"/>
            <a:ext cx="407128" cy="407128"/>
          </a:xfrm>
          <a:prstGeom prst="rect">
            <a:avLst/>
          </a:prstGeom>
        </p:spPr>
      </p:pic>
      <p:sp>
        <p:nvSpPr>
          <p:cNvPr id="60" name="Rectangle 59">
            <a:extLst>
              <a:ext uri="{FF2B5EF4-FFF2-40B4-BE49-F238E27FC236}">
                <a16:creationId xmlns:a16="http://schemas.microsoft.com/office/drawing/2014/main" id="{EA3A281D-27D0-4832-A695-95E3D0A6BDE3}"/>
              </a:ext>
            </a:extLst>
          </p:cNvPr>
          <p:cNvSpPr/>
          <p:nvPr/>
        </p:nvSpPr>
        <p:spPr>
          <a:xfrm>
            <a:off x="6544925" y="1906305"/>
            <a:ext cx="493860" cy="1020927"/>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2E354406-8F46-40A0-BFBC-90BF92A87C78}"/>
              </a:ext>
            </a:extLst>
          </p:cNvPr>
          <p:cNvCxnSpPr>
            <a:cxnSpLocks/>
          </p:cNvCxnSpPr>
          <p:nvPr/>
        </p:nvCxnSpPr>
        <p:spPr>
          <a:xfrm>
            <a:off x="8413875" y="1427409"/>
            <a:ext cx="2321858"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7F59306D-63D5-44A2-AA5B-1F23A664898B}"/>
              </a:ext>
            </a:extLst>
          </p:cNvPr>
          <p:cNvSpPr/>
          <p:nvPr/>
        </p:nvSpPr>
        <p:spPr>
          <a:xfrm>
            <a:off x="8413874" y="3840826"/>
            <a:ext cx="1371600" cy="15968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67">
            <a:extLst>
              <a:ext uri="{FF2B5EF4-FFF2-40B4-BE49-F238E27FC236}">
                <a16:creationId xmlns:a16="http://schemas.microsoft.com/office/drawing/2014/main" id="{E0290183-FFE9-48AA-B665-8DF88C0D34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8697119" y="5430591"/>
            <a:ext cx="805108" cy="805108"/>
          </a:xfrm>
          <a:prstGeom prst="rect">
            <a:avLst/>
          </a:prstGeom>
        </p:spPr>
      </p:pic>
      <p:sp>
        <p:nvSpPr>
          <p:cNvPr id="70" name="Rectangle 69">
            <a:extLst>
              <a:ext uri="{FF2B5EF4-FFF2-40B4-BE49-F238E27FC236}">
                <a16:creationId xmlns:a16="http://schemas.microsoft.com/office/drawing/2014/main" id="{915725BD-1F8D-47E9-8DA1-883778F2BC76}"/>
              </a:ext>
            </a:extLst>
          </p:cNvPr>
          <p:cNvSpPr/>
          <p:nvPr/>
        </p:nvSpPr>
        <p:spPr>
          <a:xfrm>
            <a:off x="8413874" y="1834537"/>
            <a:ext cx="1371600" cy="1965981"/>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4F0002F1-EE2B-4143-8E90-41DDCE148614}"/>
              </a:ext>
            </a:extLst>
          </p:cNvPr>
          <p:cNvSpPr/>
          <p:nvPr/>
        </p:nvSpPr>
        <p:spPr>
          <a:xfrm>
            <a:off x="8413875" y="1473077"/>
            <a:ext cx="1371600" cy="31274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9C55954-9570-4360-80E0-915CCE3471A5}"/>
              </a:ext>
            </a:extLst>
          </p:cNvPr>
          <p:cNvSpPr/>
          <p:nvPr/>
        </p:nvSpPr>
        <p:spPr>
          <a:xfrm>
            <a:off x="8410814" y="688111"/>
            <a:ext cx="1371600" cy="693631"/>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D9F47377-FA92-487E-A77C-2EE4CAA361B6}"/>
              </a:ext>
            </a:extLst>
          </p:cNvPr>
          <p:cNvCxnSpPr>
            <a:cxnSpLocks/>
          </p:cNvCxnSpPr>
          <p:nvPr/>
        </p:nvCxnSpPr>
        <p:spPr>
          <a:xfrm>
            <a:off x="4357511" y="1490646"/>
            <a:ext cx="73048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itle 1">
            <a:extLst>
              <a:ext uri="{FF2B5EF4-FFF2-40B4-BE49-F238E27FC236}">
                <a16:creationId xmlns:a16="http://schemas.microsoft.com/office/drawing/2014/main" id="{50925657-CE67-43AE-B583-3D4C0DD8072B}"/>
              </a:ext>
            </a:extLst>
          </p:cNvPr>
          <p:cNvSpPr txBox="1">
            <a:spLocks/>
          </p:cNvSpPr>
          <p:nvPr/>
        </p:nvSpPr>
        <p:spPr>
          <a:xfrm>
            <a:off x="3525824" y="1272699"/>
            <a:ext cx="1023683"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$20,000</a:t>
            </a:r>
            <a:endParaRPr lang="en-US" sz="1400" dirty="0">
              <a:solidFill>
                <a:srgbClr val="002060"/>
              </a:solidFill>
              <a:latin typeface="Montserrat SemiBold" panose="020B0604020202020204" charset="0"/>
            </a:endParaRPr>
          </a:p>
        </p:txBody>
      </p:sp>
      <p:cxnSp>
        <p:nvCxnSpPr>
          <p:cNvPr id="50" name="Straight Connector 49">
            <a:extLst>
              <a:ext uri="{FF2B5EF4-FFF2-40B4-BE49-F238E27FC236}">
                <a16:creationId xmlns:a16="http://schemas.microsoft.com/office/drawing/2014/main" id="{3C3554D3-698D-4CFE-96DE-0EB36E2D3CEB}"/>
              </a:ext>
            </a:extLst>
          </p:cNvPr>
          <p:cNvCxnSpPr>
            <a:cxnSpLocks/>
          </p:cNvCxnSpPr>
          <p:nvPr/>
        </p:nvCxnSpPr>
        <p:spPr>
          <a:xfrm>
            <a:off x="8410814" y="3813954"/>
            <a:ext cx="1695203"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786B0AB0-FEA6-4DE5-A730-6534A6ACDD43}"/>
              </a:ext>
            </a:extLst>
          </p:cNvPr>
          <p:cNvSpPr txBox="1">
            <a:spLocks/>
          </p:cNvSpPr>
          <p:nvPr/>
        </p:nvSpPr>
        <p:spPr>
          <a:xfrm>
            <a:off x="10106017" y="3577850"/>
            <a:ext cx="1023683"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$20,000</a:t>
            </a:r>
            <a:endParaRPr lang="en-US" sz="1400" dirty="0">
              <a:solidFill>
                <a:srgbClr val="002060"/>
              </a:solidFill>
              <a:latin typeface="Montserrat SemiBold" panose="020B0604020202020204" charset="0"/>
            </a:endParaRPr>
          </a:p>
        </p:txBody>
      </p:sp>
      <p:cxnSp>
        <p:nvCxnSpPr>
          <p:cNvPr id="74" name="Straight Connector 73">
            <a:extLst>
              <a:ext uri="{FF2B5EF4-FFF2-40B4-BE49-F238E27FC236}">
                <a16:creationId xmlns:a16="http://schemas.microsoft.com/office/drawing/2014/main" id="{239BE838-FA68-45A0-8852-D2EFB1E5D25D}"/>
              </a:ext>
            </a:extLst>
          </p:cNvPr>
          <p:cNvCxnSpPr>
            <a:cxnSpLocks/>
          </p:cNvCxnSpPr>
          <p:nvPr/>
        </p:nvCxnSpPr>
        <p:spPr>
          <a:xfrm>
            <a:off x="5648448" y="1116183"/>
            <a:ext cx="730481"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itle 1">
            <a:extLst>
              <a:ext uri="{FF2B5EF4-FFF2-40B4-BE49-F238E27FC236}">
                <a16:creationId xmlns:a16="http://schemas.microsoft.com/office/drawing/2014/main" id="{9F9098B0-A206-4860-BC8B-23E7FCCF9204}"/>
              </a:ext>
            </a:extLst>
          </p:cNvPr>
          <p:cNvSpPr txBox="1">
            <a:spLocks/>
          </p:cNvSpPr>
          <p:nvPr/>
        </p:nvSpPr>
        <p:spPr>
          <a:xfrm>
            <a:off x="4797454" y="865571"/>
            <a:ext cx="1023683"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$25,000</a:t>
            </a:r>
            <a:endParaRPr lang="en-US" sz="1400" dirty="0">
              <a:solidFill>
                <a:srgbClr val="002060"/>
              </a:solidFill>
              <a:latin typeface="Montserrat SemiBold" panose="020B0604020202020204" charset="0"/>
            </a:endParaRPr>
          </a:p>
        </p:txBody>
      </p:sp>
      <p:cxnSp>
        <p:nvCxnSpPr>
          <p:cNvPr id="76" name="Straight Connector 75">
            <a:extLst>
              <a:ext uri="{FF2B5EF4-FFF2-40B4-BE49-F238E27FC236}">
                <a16:creationId xmlns:a16="http://schemas.microsoft.com/office/drawing/2014/main" id="{139A5139-40C2-4047-A289-1A9049C8D710}"/>
              </a:ext>
            </a:extLst>
          </p:cNvPr>
          <p:cNvCxnSpPr>
            <a:cxnSpLocks/>
          </p:cNvCxnSpPr>
          <p:nvPr/>
        </p:nvCxnSpPr>
        <p:spPr>
          <a:xfrm>
            <a:off x="8413875" y="1817696"/>
            <a:ext cx="1730918"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itle 1">
            <a:extLst>
              <a:ext uri="{FF2B5EF4-FFF2-40B4-BE49-F238E27FC236}">
                <a16:creationId xmlns:a16="http://schemas.microsoft.com/office/drawing/2014/main" id="{FA471175-BE40-47B0-B85A-DE465DC875FB}"/>
              </a:ext>
            </a:extLst>
          </p:cNvPr>
          <p:cNvSpPr txBox="1">
            <a:spLocks/>
          </p:cNvSpPr>
          <p:nvPr/>
        </p:nvSpPr>
        <p:spPr>
          <a:xfrm>
            <a:off x="10106016" y="1607533"/>
            <a:ext cx="1023683"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$45,000</a:t>
            </a:r>
            <a:endParaRPr lang="en-US" sz="1400" dirty="0">
              <a:solidFill>
                <a:srgbClr val="002060"/>
              </a:solidFill>
              <a:latin typeface="Montserrat SemiBold" panose="020B0604020202020204" charset="0"/>
            </a:endParaRPr>
          </a:p>
        </p:txBody>
      </p:sp>
      <p:cxnSp>
        <p:nvCxnSpPr>
          <p:cNvPr id="78" name="Straight Connector 77">
            <a:extLst>
              <a:ext uri="{FF2B5EF4-FFF2-40B4-BE49-F238E27FC236}">
                <a16:creationId xmlns:a16="http://schemas.microsoft.com/office/drawing/2014/main" id="{D3AD16E3-E759-4264-90AE-65C5CFF26391}"/>
              </a:ext>
            </a:extLst>
          </p:cNvPr>
          <p:cNvCxnSpPr>
            <a:cxnSpLocks/>
          </p:cNvCxnSpPr>
          <p:nvPr/>
        </p:nvCxnSpPr>
        <p:spPr>
          <a:xfrm>
            <a:off x="6579024" y="1892460"/>
            <a:ext cx="730481"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Title 1">
            <a:extLst>
              <a:ext uri="{FF2B5EF4-FFF2-40B4-BE49-F238E27FC236}">
                <a16:creationId xmlns:a16="http://schemas.microsoft.com/office/drawing/2014/main" id="{5CE6C061-611D-4E1C-A017-304827C95685}"/>
              </a:ext>
            </a:extLst>
          </p:cNvPr>
          <p:cNvSpPr txBox="1">
            <a:spLocks/>
          </p:cNvSpPr>
          <p:nvPr/>
        </p:nvSpPr>
        <p:spPr>
          <a:xfrm>
            <a:off x="7284103" y="1674513"/>
            <a:ext cx="1023683"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$15,000</a:t>
            </a:r>
            <a:endParaRPr lang="en-US" sz="1400" dirty="0">
              <a:solidFill>
                <a:srgbClr val="002060"/>
              </a:solidFill>
              <a:latin typeface="Montserrat SemiBold" panose="020B0604020202020204" charset="0"/>
            </a:endParaRPr>
          </a:p>
        </p:txBody>
      </p:sp>
      <p:sp>
        <p:nvSpPr>
          <p:cNvPr id="80" name="Title 1">
            <a:extLst>
              <a:ext uri="{FF2B5EF4-FFF2-40B4-BE49-F238E27FC236}">
                <a16:creationId xmlns:a16="http://schemas.microsoft.com/office/drawing/2014/main" id="{C805969A-1641-4ECF-A0AE-45A31592FC4E}"/>
              </a:ext>
            </a:extLst>
          </p:cNvPr>
          <p:cNvSpPr txBox="1">
            <a:spLocks/>
          </p:cNvSpPr>
          <p:nvPr/>
        </p:nvSpPr>
        <p:spPr>
          <a:xfrm>
            <a:off x="10735733" y="1210629"/>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Aggregating</a:t>
            </a:r>
          </a:p>
          <a:p>
            <a:r>
              <a:rPr lang="en-US" sz="1400" dirty="0">
                <a:solidFill>
                  <a:srgbClr val="002060"/>
                </a:solidFill>
                <a:latin typeface="Montserrat SemiBold" panose="020B0604020202020204" charset="0"/>
                <a:cs typeface="Montserrat Regular" panose="020B0604020202020204" charset="0"/>
              </a:rPr>
              <a:t> Specific</a:t>
            </a:r>
          </a:p>
          <a:p>
            <a:r>
              <a:rPr lang="en-US" dirty="0">
                <a:solidFill>
                  <a:srgbClr val="002060"/>
                </a:solidFill>
                <a:latin typeface="Montserrat SemiBold" panose="020B0604020202020204" charset="0"/>
                <a:cs typeface="Montserrat Regular" panose="020B0604020202020204" charset="0"/>
              </a:rPr>
              <a:t>$50,000</a:t>
            </a:r>
            <a:endParaRPr lang="en-US" dirty="0">
              <a:solidFill>
                <a:srgbClr val="002060"/>
              </a:solidFill>
              <a:latin typeface="Montserrat SemiBold" panose="020B0604020202020204" charset="0"/>
            </a:endParaRPr>
          </a:p>
        </p:txBody>
      </p:sp>
      <p:cxnSp>
        <p:nvCxnSpPr>
          <p:cNvPr id="83" name="Straight Connector 82">
            <a:extLst>
              <a:ext uri="{FF2B5EF4-FFF2-40B4-BE49-F238E27FC236}">
                <a16:creationId xmlns:a16="http://schemas.microsoft.com/office/drawing/2014/main" id="{2B7DB86C-50BC-4F41-8F65-3EDA1EE4A191}"/>
              </a:ext>
            </a:extLst>
          </p:cNvPr>
          <p:cNvCxnSpPr>
            <a:cxnSpLocks/>
          </p:cNvCxnSpPr>
          <p:nvPr/>
        </p:nvCxnSpPr>
        <p:spPr>
          <a:xfrm>
            <a:off x="8413875" y="668606"/>
            <a:ext cx="1730918"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itle 1">
            <a:extLst>
              <a:ext uri="{FF2B5EF4-FFF2-40B4-BE49-F238E27FC236}">
                <a16:creationId xmlns:a16="http://schemas.microsoft.com/office/drawing/2014/main" id="{338E4692-3C50-4F00-BD98-65DEE61C23A1}"/>
              </a:ext>
            </a:extLst>
          </p:cNvPr>
          <p:cNvSpPr txBox="1">
            <a:spLocks/>
          </p:cNvSpPr>
          <p:nvPr/>
        </p:nvSpPr>
        <p:spPr>
          <a:xfrm>
            <a:off x="10106016" y="458443"/>
            <a:ext cx="1023683"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solidFill>
                  <a:srgbClr val="002060"/>
                </a:solidFill>
                <a:latin typeface="Montserrat SemiBold" panose="020B0604020202020204" charset="0"/>
                <a:cs typeface="Montserrat Regular" panose="020B0604020202020204" charset="0"/>
              </a:rPr>
              <a:t>$10,000</a:t>
            </a:r>
            <a:endParaRPr lang="en-US" sz="1400" dirty="0">
              <a:solidFill>
                <a:srgbClr val="002060"/>
              </a:solidFill>
              <a:latin typeface="Montserrat SemiBold" panose="020B0604020202020204" charset="0"/>
            </a:endParaRPr>
          </a:p>
        </p:txBody>
      </p:sp>
      <p:pic>
        <p:nvPicPr>
          <p:cNvPr id="64" name="Picture 63">
            <a:extLst>
              <a:ext uri="{FF2B5EF4-FFF2-40B4-BE49-F238E27FC236}">
                <a16:creationId xmlns:a16="http://schemas.microsoft.com/office/drawing/2014/main" id="{EC434191-24CC-46DB-9115-F39D38BF4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3288266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5C0B-2530-4AF2-90F1-C230E5978EED}"/>
              </a:ext>
            </a:extLst>
          </p:cNvPr>
          <p:cNvSpPr>
            <a:spLocks noGrp="1"/>
          </p:cNvSpPr>
          <p:nvPr>
            <p:ph type="title"/>
          </p:nvPr>
        </p:nvSpPr>
        <p:spPr/>
        <p:txBody>
          <a:bodyPr/>
          <a:lstStyle/>
          <a:p>
            <a:r>
              <a:rPr lang="en-US" dirty="0">
                <a:solidFill>
                  <a:srgbClr val="1E3E6A"/>
                </a:solidFill>
              </a:rPr>
              <a:t>Specific Advanced Funding</a:t>
            </a:r>
          </a:p>
        </p:txBody>
      </p:sp>
      <p:sp>
        <p:nvSpPr>
          <p:cNvPr id="3" name="Text Placeholder 2">
            <a:extLst>
              <a:ext uri="{FF2B5EF4-FFF2-40B4-BE49-F238E27FC236}">
                <a16:creationId xmlns:a16="http://schemas.microsoft.com/office/drawing/2014/main" id="{E35A1730-7C9B-44ED-AEDE-0087F426A03C}"/>
              </a:ext>
            </a:extLst>
          </p:cNvPr>
          <p:cNvSpPr>
            <a:spLocks noGrp="1"/>
          </p:cNvSpPr>
          <p:nvPr>
            <p:ph type="body" sz="quarter" idx="12"/>
          </p:nvPr>
        </p:nvSpPr>
        <p:spPr>
          <a:xfrm>
            <a:off x="519379" y="1315180"/>
            <a:ext cx="6224427" cy="4763751"/>
          </a:xfrm>
        </p:spPr>
        <p:txBody>
          <a:bodyPr>
            <a:normAutofit fontScale="92500" lnSpcReduction="20000"/>
          </a:bodyPr>
          <a:lstStyle/>
          <a:p>
            <a:pPr marL="0" indent="0" algn="l">
              <a:buNone/>
            </a:pPr>
            <a:endParaRPr lang="en-US" b="0" i="0" dirty="0">
              <a:solidFill>
                <a:srgbClr val="111111"/>
              </a:solidFill>
              <a:effectLst/>
              <a:latin typeface="-apple-system"/>
            </a:endParaRPr>
          </a:p>
          <a:p>
            <a:pPr algn="l">
              <a:buFont typeface="Wingdings" panose="05000000000000000000" pitchFamily="2" charset="2"/>
              <a:buChar char="Ø"/>
            </a:pPr>
            <a:r>
              <a:rPr lang="en-US" sz="2000" b="0" i="0" dirty="0">
                <a:solidFill>
                  <a:srgbClr val="1E3E6A"/>
                </a:solidFill>
                <a:effectLst/>
                <a:latin typeface="-apple-system"/>
              </a:rPr>
              <a:t>Employers who self-fund their group medical plans have advantages and flexibility that fully insured coverage doesn’t offer. However, they need to be prepared for larger claims and ensure they have reserves or access to funds to pay providers on time.</a:t>
            </a:r>
          </a:p>
          <a:p>
            <a:pPr algn="l">
              <a:buFont typeface="Wingdings" panose="05000000000000000000" pitchFamily="2" charset="2"/>
              <a:buChar char="Ø"/>
            </a:pPr>
            <a:r>
              <a:rPr lang="en-US" sz="2000" b="0" i="0" dirty="0">
                <a:solidFill>
                  <a:srgbClr val="1E3E6A"/>
                </a:solidFill>
                <a:effectLst/>
                <a:latin typeface="-apple-system"/>
              </a:rPr>
              <a:t>Stop loss is designed to reimburse policyholders when claims are higher than expected. </a:t>
            </a:r>
            <a:r>
              <a:rPr lang="en-US" sz="2000" b="1" i="0" dirty="0">
                <a:solidFill>
                  <a:srgbClr val="1E3E6A"/>
                </a:solidFill>
                <a:effectLst/>
                <a:latin typeface="-apple-system"/>
              </a:rPr>
              <a:t>However, it’s important to note that stop loss is a reimbursement product. </a:t>
            </a:r>
            <a:r>
              <a:rPr lang="en-US" sz="2000" b="0" i="0" dirty="0">
                <a:solidFill>
                  <a:srgbClr val="1E3E6A"/>
                </a:solidFill>
                <a:effectLst/>
                <a:latin typeface="-apple-system"/>
              </a:rPr>
              <a:t>Groups that self-fund must initially make all claims payments themselves and then seek reimbursement.</a:t>
            </a:r>
          </a:p>
          <a:p>
            <a:pPr algn="l">
              <a:buFont typeface="Wingdings" panose="05000000000000000000" pitchFamily="2" charset="2"/>
              <a:buChar char="Ø"/>
            </a:pPr>
            <a:r>
              <a:rPr lang="en-US" sz="2000" b="1" i="0" dirty="0">
                <a:solidFill>
                  <a:srgbClr val="1E3E6A"/>
                </a:solidFill>
                <a:effectLst/>
                <a:latin typeface="-apple-system"/>
              </a:rPr>
              <a:t>Advance Funding Provisions</a:t>
            </a:r>
            <a:r>
              <a:rPr lang="en-US" sz="2000" b="0" i="0" dirty="0">
                <a:solidFill>
                  <a:srgbClr val="1E3E6A"/>
                </a:solidFill>
                <a:effectLst/>
                <a:latin typeface="-apple-system"/>
              </a:rPr>
              <a:t>: Many stop loss carriers include advance funding provisions in their contracts. These provisions eliminate the extra step of employers borrowing funds to pay a claim and then waiting for days, weeks, or months to receive a stop loss reimbursement. Here’s how it works:</a:t>
            </a:r>
          </a:p>
          <a:p>
            <a:pPr marL="742950" lvl="1" indent="-285750" algn="l">
              <a:buFont typeface="+mj-lt"/>
              <a:buAutoNum type="arabicPeriod"/>
            </a:pPr>
            <a:r>
              <a:rPr lang="en-US" sz="2000" b="0" i="0" dirty="0">
                <a:solidFill>
                  <a:srgbClr val="1E3E6A"/>
                </a:solidFill>
                <a:effectLst/>
                <a:latin typeface="-apple-system"/>
              </a:rPr>
              <a:t>Advance funding becomes available once the policy’s specific deductible has been met.</a:t>
            </a:r>
          </a:p>
          <a:p>
            <a:endParaRPr lang="en-US" dirty="0"/>
          </a:p>
        </p:txBody>
      </p:sp>
      <p:sp>
        <p:nvSpPr>
          <p:cNvPr id="5" name="TextBox 4">
            <a:extLst>
              <a:ext uri="{FF2B5EF4-FFF2-40B4-BE49-F238E27FC236}">
                <a16:creationId xmlns:a16="http://schemas.microsoft.com/office/drawing/2014/main" id="{D1A0F706-2760-446C-9EE4-EE086D3ECD72}"/>
              </a:ext>
            </a:extLst>
          </p:cNvPr>
          <p:cNvSpPr txBox="1"/>
          <p:nvPr/>
        </p:nvSpPr>
        <p:spPr>
          <a:xfrm>
            <a:off x="8485632" y="3059668"/>
            <a:ext cx="2435603" cy="830997"/>
          </a:xfrm>
          <a:prstGeom prst="rect">
            <a:avLst/>
          </a:prstGeom>
          <a:noFill/>
        </p:spPr>
        <p:txBody>
          <a:bodyPr wrap="none" rtlCol="0">
            <a:spAutoFit/>
          </a:bodyPr>
          <a:lstStyle/>
          <a:p>
            <a:pPr algn="ctr"/>
            <a:r>
              <a:rPr lang="en-US" sz="2400" dirty="0">
                <a:solidFill>
                  <a:schemeClr val="bg1"/>
                </a:solidFill>
              </a:rPr>
              <a:t>Specific Advanced</a:t>
            </a:r>
          </a:p>
          <a:p>
            <a:pPr algn="ctr"/>
            <a:r>
              <a:rPr lang="en-US" sz="2400" dirty="0">
                <a:solidFill>
                  <a:schemeClr val="bg1"/>
                </a:solidFill>
              </a:rPr>
              <a:t> Funding</a:t>
            </a:r>
          </a:p>
        </p:txBody>
      </p:sp>
    </p:spTree>
    <p:extLst>
      <p:ext uri="{BB962C8B-B14F-4D97-AF65-F5344CB8AC3E}">
        <p14:creationId xmlns:p14="http://schemas.microsoft.com/office/powerpoint/2010/main" val="1166964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7EB2-578F-43E1-88A9-AFD11D6F9585}"/>
              </a:ext>
            </a:extLst>
          </p:cNvPr>
          <p:cNvSpPr>
            <a:spLocks noGrp="1"/>
          </p:cNvSpPr>
          <p:nvPr>
            <p:ph type="title"/>
          </p:nvPr>
        </p:nvSpPr>
        <p:spPr/>
        <p:txBody>
          <a:bodyPr/>
          <a:lstStyle/>
          <a:p>
            <a:r>
              <a:rPr lang="en-US" dirty="0">
                <a:solidFill>
                  <a:srgbClr val="1E3E6A"/>
                </a:solidFill>
              </a:rPr>
              <a:t>Monthly Aggregate Accommodation</a:t>
            </a:r>
          </a:p>
        </p:txBody>
      </p:sp>
      <p:sp>
        <p:nvSpPr>
          <p:cNvPr id="3" name="Text Placeholder 2">
            <a:extLst>
              <a:ext uri="{FF2B5EF4-FFF2-40B4-BE49-F238E27FC236}">
                <a16:creationId xmlns:a16="http://schemas.microsoft.com/office/drawing/2014/main" id="{12730519-73F5-40DE-9305-08DC707777A4}"/>
              </a:ext>
            </a:extLst>
          </p:cNvPr>
          <p:cNvSpPr>
            <a:spLocks noGrp="1"/>
          </p:cNvSpPr>
          <p:nvPr>
            <p:ph type="body" sz="quarter" idx="12"/>
          </p:nvPr>
        </p:nvSpPr>
        <p:spPr>
          <a:xfrm>
            <a:off x="482803" y="1536739"/>
            <a:ext cx="6241412" cy="4381258"/>
          </a:xfrm>
        </p:spPr>
        <p:txBody>
          <a:bodyPr>
            <a:normAutofit fontScale="92500" lnSpcReduction="10000"/>
          </a:bodyPr>
          <a:lstStyle/>
          <a:p>
            <a:pPr algn="l"/>
            <a:r>
              <a:rPr lang="en-US" sz="2000" b="0" i="0" dirty="0">
                <a:solidFill>
                  <a:srgbClr val="1E3E6A"/>
                </a:solidFill>
                <a:effectLst/>
                <a:latin typeface="-apple-system"/>
              </a:rPr>
              <a:t>The Monthly Aggregate Accommodation is designed to limit the monthly aggregate claim </a:t>
            </a:r>
            <a:r>
              <a:rPr lang="en-US" sz="2000" dirty="0">
                <a:solidFill>
                  <a:srgbClr val="1E3E6A"/>
                </a:solidFill>
                <a:latin typeface="-apple-system"/>
              </a:rPr>
              <a:t>liability for self-funded plans. </a:t>
            </a:r>
          </a:p>
          <a:p>
            <a:pPr algn="l"/>
            <a:r>
              <a:rPr lang="en-US" sz="2000" b="1" i="0" dirty="0">
                <a:solidFill>
                  <a:srgbClr val="1E3E6A"/>
                </a:solidFill>
                <a:effectLst/>
                <a:latin typeface="-apple-system"/>
              </a:rPr>
              <a:t>Accumulated Monthly Attachment Point</a:t>
            </a:r>
            <a:r>
              <a:rPr lang="en-US" sz="2000" b="0" i="0" dirty="0">
                <a:solidFill>
                  <a:srgbClr val="1E3E6A"/>
                </a:solidFill>
                <a:effectLst/>
                <a:latin typeface="-apple-system"/>
              </a:rPr>
              <a:t>: Each month, an </a:t>
            </a:r>
            <a:r>
              <a:rPr lang="en-US" sz="2000" b="1" i="0" dirty="0">
                <a:solidFill>
                  <a:srgbClr val="1E3E6A"/>
                </a:solidFill>
                <a:effectLst/>
                <a:latin typeface="-apple-system"/>
              </a:rPr>
              <a:t>accumulated monthly attachment point</a:t>
            </a:r>
            <a:r>
              <a:rPr lang="en-US" sz="2000" b="0" i="0" dirty="0">
                <a:solidFill>
                  <a:srgbClr val="1E3E6A"/>
                </a:solidFill>
                <a:effectLst/>
                <a:latin typeface="-apple-system"/>
              </a:rPr>
              <a:t> is calculated. </a:t>
            </a:r>
          </a:p>
          <a:p>
            <a:pPr lvl="1"/>
            <a:r>
              <a:rPr lang="en-US" sz="2000" b="0" i="0" dirty="0">
                <a:solidFill>
                  <a:srgbClr val="1E3E6A"/>
                </a:solidFill>
                <a:effectLst/>
                <a:latin typeface="-apple-system"/>
              </a:rPr>
              <a:t>The accumulated attachment point increases each month as new months are added to the policy period.</a:t>
            </a:r>
          </a:p>
          <a:p>
            <a:pPr algn="l"/>
            <a:r>
              <a:rPr lang="en-US" sz="2000" b="1" i="0" dirty="0">
                <a:solidFill>
                  <a:srgbClr val="1E3E6A"/>
                </a:solidFill>
                <a:effectLst/>
                <a:latin typeface="-apple-system"/>
              </a:rPr>
              <a:t>Claims Exceeding Attachment Point</a:t>
            </a:r>
            <a:r>
              <a:rPr lang="en-US" sz="2000" b="0" i="0" dirty="0">
                <a:solidFill>
                  <a:srgbClr val="1E3E6A"/>
                </a:solidFill>
                <a:effectLst/>
                <a:latin typeface="-apple-system"/>
              </a:rPr>
              <a:t>: When claims exceed the accumulated monthly attachment point in a given month, the excess amount is sent to the employer.</a:t>
            </a:r>
          </a:p>
          <a:p>
            <a:pPr algn="l"/>
            <a:r>
              <a:rPr lang="en-US" sz="2000" b="1" i="0" dirty="0">
                <a:solidFill>
                  <a:srgbClr val="1E3E6A"/>
                </a:solidFill>
                <a:effectLst/>
                <a:latin typeface="-apple-system"/>
              </a:rPr>
              <a:t>Year-End Calculation</a:t>
            </a:r>
            <a:r>
              <a:rPr lang="en-US" sz="2000" b="0" i="0" dirty="0">
                <a:solidFill>
                  <a:srgbClr val="1E3E6A"/>
                </a:solidFill>
                <a:effectLst/>
                <a:latin typeface="-apple-system"/>
              </a:rPr>
              <a:t>: At the end of the policy period, a calculation is made to compare the total aggregate paid claims to the aggregate attachment point.</a:t>
            </a:r>
          </a:p>
          <a:p>
            <a:pPr lvl="1"/>
            <a:r>
              <a:rPr lang="en-US" sz="2000" b="0" i="0" dirty="0">
                <a:solidFill>
                  <a:srgbClr val="1E3E6A"/>
                </a:solidFill>
                <a:effectLst/>
                <a:latin typeface="-apple-system"/>
              </a:rPr>
              <a:t>If necessary, the employer may need to refund any portion of the monthly accommodations made during the policy period.</a:t>
            </a:r>
          </a:p>
          <a:p>
            <a:endParaRPr lang="en-US" dirty="0"/>
          </a:p>
        </p:txBody>
      </p:sp>
      <p:sp>
        <p:nvSpPr>
          <p:cNvPr id="5" name="TextBox 4">
            <a:extLst>
              <a:ext uri="{FF2B5EF4-FFF2-40B4-BE49-F238E27FC236}">
                <a16:creationId xmlns:a16="http://schemas.microsoft.com/office/drawing/2014/main" id="{6274E399-58E6-4C19-AA1F-C0D1EE059D3B}"/>
              </a:ext>
            </a:extLst>
          </p:cNvPr>
          <p:cNvSpPr txBox="1"/>
          <p:nvPr/>
        </p:nvSpPr>
        <p:spPr>
          <a:xfrm>
            <a:off x="8543629" y="3013501"/>
            <a:ext cx="2574807" cy="830997"/>
          </a:xfrm>
          <a:prstGeom prst="rect">
            <a:avLst/>
          </a:prstGeom>
          <a:noFill/>
        </p:spPr>
        <p:txBody>
          <a:bodyPr wrap="none" rtlCol="0">
            <a:spAutoFit/>
          </a:bodyPr>
          <a:lstStyle/>
          <a:p>
            <a:r>
              <a:rPr lang="en-US" sz="2400" dirty="0">
                <a:solidFill>
                  <a:schemeClr val="bg1"/>
                </a:solidFill>
              </a:rPr>
              <a:t>Monthly Aggregate</a:t>
            </a:r>
          </a:p>
          <a:p>
            <a:r>
              <a:rPr lang="en-US" sz="2400" dirty="0">
                <a:solidFill>
                  <a:schemeClr val="bg1"/>
                </a:solidFill>
              </a:rPr>
              <a:t> Accommodation</a:t>
            </a:r>
          </a:p>
        </p:txBody>
      </p:sp>
    </p:spTree>
    <p:extLst>
      <p:ext uri="{BB962C8B-B14F-4D97-AF65-F5344CB8AC3E}">
        <p14:creationId xmlns:p14="http://schemas.microsoft.com/office/powerpoint/2010/main" val="253058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470F-FC30-4467-9E49-3112337016C1}"/>
              </a:ext>
            </a:extLst>
          </p:cNvPr>
          <p:cNvSpPr>
            <a:spLocks noGrp="1"/>
          </p:cNvSpPr>
          <p:nvPr>
            <p:ph type="title"/>
          </p:nvPr>
        </p:nvSpPr>
        <p:spPr/>
        <p:txBody>
          <a:bodyPr/>
          <a:lstStyle/>
          <a:p>
            <a:r>
              <a:rPr lang="en-US" sz="3200" dirty="0">
                <a:solidFill>
                  <a:srgbClr val="1E3E6A"/>
                </a:solidFill>
              </a:rPr>
              <a:t>Lasers</a:t>
            </a:r>
          </a:p>
        </p:txBody>
      </p:sp>
      <p:sp>
        <p:nvSpPr>
          <p:cNvPr id="3" name="Text Placeholder 2">
            <a:extLst>
              <a:ext uri="{FF2B5EF4-FFF2-40B4-BE49-F238E27FC236}">
                <a16:creationId xmlns:a16="http://schemas.microsoft.com/office/drawing/2014/main" id="{57125F7B-7241-44D1-86DC-82478666F3B7}"/>
              </a:ext>
            </a:extLst>
          </p:cNvPr>
          <p:cNvSpPr>
            <a:spLocks noGrp="1"/>
          </p:cNvSpPr>
          <p:nvPr>
            <p:ph type="body" sz="quarter" idx="12"/>
          </p:nvPr>
        </p:nvSpPr>
        <p:spPr/>
        <p:txBody>
          <a:bodyPr>
            <a:normAutofit fontScale="92500" lnSpcReduction="10000"/>
          </a:bodyPr>
          <a:lstStyle/>
          <a:p>
            <a:pPr algn="l"/>
            <a:r>
              <a:rPr lang="en-US" sz="2000" b="1" i="0" dirty="0">
                <a:solidFill>
                  <a:srgbClr val="101F4F"/>
                </a:solidFill>
                <a:effectLst/>
                <a:latin typeface="Montserrat" panose="00000500000000000000" pitchFamily="2" charset="0"/>
                <a:cs typeface="Montserrat Bold" panose="00000800000000000000" charset="0"/>
              </a:rPr>
              <a:t>A laser is a separate, high, individual specific deductible that applies to a specific covered person under the stop loss policy.</a:t>
            </a:r>
          </a:p>
          <a:p>
            <a:pPr lvl="1"/>
            <a:r>
              <a:rPr lang="en-US" sz="2000" b="0" i="0" dirty="0">
                <a:solidFill>
                  <a:srgbClr val="101F4F"/>
                </a:solidFill>
                <a:effectLst/>
                <a:latin typeface="Montserrat" panose="00000500000000000000" pitchFamily="2" charset="0"/>
                <a:cs typeface="Montserrat Bold" panose="00000800000000000000" charset="0"/>
              </a:rPr>
              <a:t>For example, an employer is covered under a $50,000 individual stop loss (ISL) level, and one person is lasered at $100,000. The group is responsible for up to $50,000 for every employee except the lasered individual. For this individual, the employer is now responsible for up to $100,000 because they are lasered out of the policy’s $50,000 individual stop loss level.</a:t>
            </a:r>
          </a:p>
          <a:p>
            <a:pPr lvl="1"/>
            <a:r>
              <a:rPr lang="en-US" sz="2000" dirty="0">
                <a:solidFill>
                  <a:srgbClr val="101F4F"/>
                </a:solidFill>
                <a:latin typeface="Montserrat" panose="00000500000000000000" pitchFamily="2" charset="0"/>
                <a:cs typeface="Montserrat Bold" panose="00000800000000000000" charset="0"/>
              </a:rPr>
              <a:t>Lasers are often used to avoid very large stop loss premium renewal increases.</a:t>
            </a:r>
            <a:endParaRPr lang="en-US" sz="2000" b="0" i="0" dirty="0">
              <a:solidFill>
                <a:srgbClr val="101F4F"/>
              </a:solidFill>
              <a:effectLst/>
              <a:latin typeface="Montserrat" panose="00000500000000000000" pitchFamily="2" charset="0"/>
              <a:cs typeface="Montserrat Bold" panose="00000800000000000000" charset="0"/>
            </a:endParaRPr>
          </a:p>
          <a:p>
            <a:pPr marL="0" indent="0">
              <a:buNone/>
            </a:pPr>
            <a:endParaRPr lang="en-US" dirty="0"/>
          </a:p>
        </p:txBody>
      </p:sp>
      <p:sp>
        <p:nvSpPr>
          <p:cNvPr id="4" name="TextBox 3">
            <a:extLst>
              <a:ext uri="{FF2B5EF4-FFF2-40B4-BE49-F238E27FC236}">
                <a16:creationId xmlns:a16="http://schemas.microsoft.com/office/drawing/2014/main" id="{DC4BCE57-C9DD-4A82-B8B0-EC256CBD41EC}"/>
              </a:ext>
            </a:extLst>
          </p:cNvPr>
          <p:cNvSpPr txBox="1"/>
          <p:nvPr/>
        </p:nvSpPr>
        <p:spPr>
          <a:xfrm>
            <a:off x="9217152" y="3174796"/>
            <a:ext cx="1345240" cy="523220"/>
          </a:xfrm>
          <a:prstGeom prst="rect">
            <a:avLst/>
          </a:prstGeom>
          <a:noFill/>
        </p:spPr>
        <p:txBody>
          <a:bodyPr wrap="none" rtlCol="0">
            <a:spAutoFit/>
          </a:bodyPr>
          <a:lstStyle/>
          <a:p>
            <a:r>
              <a:rPr lang="en-US" sz="2800" dirty="0">
                <a:solidFill>
                  <a:schemeClr val="bg1"/>
                </a:solidFill>
                <a:latin typeface="Montserrat Bold" panose="00000800000000000000" charset="0"/>
                <a:cs typeface="Montserrat Bold" panose="00000800000000000000" charset="0"/>
              </a:rPr>
              <a:t>Lasers</a:t>
            </a:r>
          </a:p>
        </p:txBody>
      </p:sp>
    </p:spTree>
    <p:extLst>
      <p:ext uri="{BB962C8B-B14F-4D97-AF65-F5344CB8AC3E}">
        <p14:creationId xmlns:p14="http://schemas.microsoft.com/office/powerpoint/2010/main" val="59941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6E39B6EF-A4BB-4DFC-9B29-0AD455BF0A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p:txBody>
          <a:bodyPr/>
          <a:lstStyle/>
          <a:p>
            <a:r>
              <a:rPr lang="en-US" dirty="0">
                <a:solidFill>
                  <a:srgbClr val="002060"/>
                </a:solidFill>
              </a:rPr>
              <a:t>Lasers</a:t>
            </a:r>
          </a:p>
        </p:txBody>
      </p:sp>
      <p:sp>
        <p:nvSpPr>
          <p:cNvPr id="20" name="Rectangle 19">
            <a:extLst>
              <a:ext uri="{FF2B5EF4-FFF2-40B4-BE49-F238E27FC236}">
                <a16:creationId xmlns:a16="http://schemas.microsoft.com/office/drawing/2014/main" id="{F693BD56-1472-4C79-A4B0-BA972793363C}"/>
              </a:ext>
            </a:extLst>
          </p:cNvPr>
          <p:cNvSpPr/>
          <p:nvPr/>
        </p:nvSpPr>
        <p:spPr>
          <a:xfrm>
            <a:off x="1216823" y="3280509"/>
            <a:ext cx="1371600" cy="242047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E638102-F0A8-4B67-8B0A-99FF745F4D77}"/>
              </a:ext>
            </a:extLst>
          </p:cNvPr>
          <p:cNvSpPr/>
          <p:nvPr/>
        </p:nvSpPr>
        <p:spPr>
          <a:xfrm>
            <a:off x="1216823" y="2603009"/>
            <a:ext cx="1371600" cy="640080"/>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3">
            <a:extLst>
              <a:ext uri="{FF2B5EF4-FFF2-40B4-BE49-F238E27FC236}">
                <a16:creationId xmlns:a16="http://schemas.microsoft.com/office/drawing/2014/main" id="{9F82355B-0759-4BFE-8A7E-FBCCD02C3BF1}"/>
              </a:ext>
            </a:extLst>
          </p:cNvPr>
          <p:cNvSpPr txBox="1">
            <a:spLocks/>
          </p:cNvSpPr>
          <p:nvPr/>
        </p:nvSpPr>
        <p:spPr>
          <a:xfrm>
            <a:off x="1209625" y="2708958"/>
            <a:ext cx="1466789" cy="5916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Tx/>
              <a:buNone/>
              <a:defRPr sz="1050" b="0" i="0" kern="1200">
                <a:solidFill>
                  <a:schemeClr val="tx1"/>
                </a:solidFill>
                <a:latin typeface="Montserrat SemiBold" pitchFamily="2" charset="77"/>
                <a:ea typeface="Verdana" panose="020B0604030504040204" pitchFamily="34" charset="0"/>
                <a:cs typeface="Verdana" panose="020B0604030504040204" pitchFamily="34" charset="0"/>
              </a:defRPr>
            </a:lvl2pPr>
            <a:lvl3pPr marL="685800" indent="0" algn="l" defTabSz="914400" rtl="0" eaLnBrk="1" latinLnBrk="0" hangingPunct="1">
              <a:lnSpc>
                <a:spcPct val="90000"/>
              </a:lnSpc>
              <a:spcBef>
                <a:spcPts val="500"/>
              </a:spcBef>
              <a:buFontTx/>
              <a:buNone/>
              <a:defRPr sz="900" b="0" i="0" kern="1200">
                <a:solidFill>
                  <a:schemeClr val="tx1"/>
                </a:solidFill>
                <a:latin typeface="Montserrat SemiBold" pitchFamily="2" charset="77"/>
                <a:ea typeface="Verdana" panose="020B0604030504040204" pitchFamily="34" charset="0"/>
                <a:cs typeface="Verdana" panose="020B0604030504040204" pitchFamily="34" charset="0"/>
              </a:defRPr>
            </a:lvl3pPr>
            <a:lvl4pPr marL="10287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4pPr>
            <a:lvl5pPr marL="13716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ISL</a:t>
            </a:r>
            <a:br>
              <a:rPr lang="en-US" dirty="0">
                <a:latin typeface="Montserrat Regular" panose="020B0604020202020204" charset="0"/>
                <a:cs typeface="Montserrat Regular" panose="020B0604020202020204" charset="0"/>
              </a:rPr>
            </a:br>
            <a:r>
              <a:rPr lang="en-US" dirty="0">
                <a:latin typeface="Montserrat Regular" panose="020B0604020202020204" charset="0"/>
                <a:cs typeface="Montserrat Regular" panose="020B0604020202020204" charset="0"/>
              </a:rPr>
              <a:t>Protection</a:t>
            </a:r>
          </a:p>
        </p:txBody>
      </p:sp>
      <p:sp>
        <p:nvSpPr>
          <p:cNvPr id="28" name="Text Placeholder 3">
            <a:extLst>
              <a:ext uri="{FF2B5EF4-FFF2-40B4-BE49-F238E27FC236}">
                <a16:creationId xmlns:a16="http://schemas.microsoft.com/office/drawing/2014/main" id="{9E99361A-0FE2-4DC6-9336-5155887FD663}"/>
              </a:ext>
            </a:extLst>
          </p:cNvPr>
          <p:cNvSpPr txBox="1">
            <a:spLocks/>
          </p:cNvSpPr>
          <p:nvPr/>
        </p:nvSpPr>
        <p:spPr>
          <a:xfrm>
            <a:off x="1161640" y="4328604"/>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Claims Fund</a:t>
            </a:r>
          </a:p>
        </p:txBody>
      </p:sp>
      <p:sp>
        <p:nvSpPr>
          <p:cNvPr id="58" name="Text Placeholder 3">
            <a:extLst>
              <a:ext uri="{FF2B5EF4-FFF2-40B4-BE49-F238E27FC236}">
                <a16:creationId xmlns:a16="http://schemas.microsoft.com/office/drawing/2014/main" id="{9D490E5B-6F8B-4484-AF79-B9E7AA1BA796}"/>
              </a:ext>
            </a:extLst>
          </p:cNvPr>
          <p:cNvSpPr txBox="1">
            <a:spLocks/>
          </p:cNvSpPr>
          <p:nvPr/>
        </p:nvSpPr>
        <p:spPr>
          <a:xfrm>
            <a:off x="1161643" y="1690743"/>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sz="1400" dirty="0">
                <a:solidFill>
                  <a:srgbClr val="002060"/>
                </a:solidFill>
                <a:latin typeface="Montserrat SemiBold" panose="020B0604020202020204" charset="0"/>
              </a:rPr>
              <a:t>Individual</a:t>
            </a:r>
            <a:br>
              <a:rPr lang="en-US" sz="1400" dirty="0">
                <a:solidFill>
                  <a:srgbClr val="002060"/>
                </a:solidFill>
                <a:latin typeface="Montserrat SemiBold" panose="020B0604020202020204" charset="0"/>
              </a:rPr>
            </a:br>
            <a:r>
              <a:rPr lang="en-US" sz="1400" dirty="0">
                <a:solidFill>
                  <a:srgbClr val="002060"/>
                </a:solidFill>
                <a:latin typeface="Montserrat SemiBold" panose="020B0604020202020204" charset="0"/>
              </a:rPr>
              <a:t>Stop Loss</a:t>
            </a:r>
          </a:p>
        </p:txBody>
      </p:sp>
      <p:sp>
        <p:nvSpPr>
          <p:cNvPr id="15" name="Title 1">
            <a:extLst>
              <a:ext uri="{FF2B5EF4-FFF2-40B4-BE49-F238E27FC236}">
                <a16:creationId xmlns:a16="http://schemas.microsoft.com/office/drawing/2014/main" id="{85AB1DE6-49F3-4EB6-9ECD-541B1F95B7D5}"/>
              </a:ext>
            </a:extLst>
          </p:cNvPr>
          <p:cNvSpPr txBox="1">
            <a:spLocks/>
          </p:cNvSpPr>
          <p:nvPr/>
        </p:nvSpPr>
        <p:spPr>
          <a:xfrm>
            <a:off x="3030475" y="3038300"/>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2060"/>
                </a:solidFill>
                <a:latin typeface="Montserrat SemiBold" panose="020B0604020202020204" charset="0"/>
                <a:cs typeface="Montserrat Regular" panose="020B0604020202020204" charset="0"/>
              </a:rPr>
              <a:t>$50,000</a:t>
            </a:r>
            <a:endParaRPr lang="en-US" dirty="0">
              <a:solidFill>
                <a:srgbClr val="002060"/>
              </a:solidFill>
              <a:latin typeface="Montserrat SemiBold" panose="020B0604020202020204" charset="0"/>
            </a:endParaRPr>
          </a:p>
        </p:txBody>
      </p:sp>
      <p:cxnSp>
        <p:nvCxnSpPr>
          <p:cNvPr id="5" name="Straight Arrow Connector 4">
            <a:extLst>
              <a:ext uri="{FF2B5EF4-FFF2-40B4-BE49-F238E27FC236}">
                <a16:creationId xmlns:a16="http://schemas.microsoft.com/office/drawing/2014/main" id="{E48A3CD7-C43A-4811-9060-5DF955155C1A}"/>
              </a:ext>
            </a:extLst>
          </p:cNvPr>
          <p:cNvCxnSpPr>
            <a:stCxn id="21" idx="0"/>
          </p:cNvCxnSpPr>
          <p:nvPr/>
        </p:nvCxnSpPr>
        <p:spPr>
          <a:xfrm flipH="1" flipV="1">
            <a:off x="1902622" y="2162427"/>
            <a:ext cx="1" cy="440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41D190-2939-40BE-8C15-BFCF3B1D231C}"/>
              </a:ext>
            </a:extLst>
          </p:cNvPr>
          <p:cNvCxnSpPr>
            <a:cxnSpLocks/>
          </p:cNvCxnSpPr>
          <p:nvPr/>
        </p:nvCxnSpPr>
        <p:spPr>
          <a:xfrm>
            <a:off x="2588423" y="3253875"/>
            <a:ext cx="418117"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96A055C-E31B-41B7-B96B-2AA978B156F8}"/>
              </a:ext>
            </a:extLst>
          </p:cNvPr>
          <p:cNvSpPr/>
          <p:nvPr/>
        </p:nvSpPr>
        <p:spPr>
          <a:xfrm>
            <a:off x="3249756" y="5456223"/>
            <a:ext cx="493861" cy="244763"/>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A61296C-C623-4105-A6F0-74E2EA902EDF}"/>
              </a:ext>
            </a:extLst>
          </p:cNvPr>
          <p:cNvSpPr/>
          <p:nvPr/>
        </p:nvSpPr>
        <p:spPr>
          <a:xfrm>
            <a:off x="3864883" y="4248312"/>
            <a:ext cx="493861" cy="1452674"/>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FD3404D-E473-42C5-B51F-5EB31CBE1378}"/>
              </a:ext>
            </a:extLst>
          </p:cNvPr>
          <p:cNvSpPr/>
          <p:nvPr/>
        </p:nvSpPr>
        <p:spPr>
          <a:xfrm>
            <a:off x="4475121" y="5098395"/>
            <a:ext cx="493861" cy="602590"/>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C3F2FC-6CFC-4F2D-A669-6B1483B32F58}"/>
              </a:ext>
            </a:extLst>
          </p:cNvPr>
          <p:cNvSpPr/>
          <p:nvPr/>
        </p:nvSpPr>
        <p:spPr>
          <a:xfrm>
            <a:off x="5096827" y="3310320"/>
            <a:ext cx="493861" cy="2390666"/>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7ED638B-5D98-426D-8DCD-7BC0539BD4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flipV="1">
            <a:off x="1500068" y="5693925"/>
            <a:ext cx="805108" cy="805108"/>
          </a:xfrm>
          <a:prstGeom prst="rect">
            <a:avLst/>
          </a:prstGeom>
        </p:spPr>
      </p:pic>
      <p:pic>
        <p:nvPicPr>
          <p:cNvPr id="43" name="Picture 42">
            <a:extLst>
              <a:ext uri="{FF2B5EF4-FFF2-40B4-BE49-F238E27FC236}">
                <a16:creationId xmlns:a16="http://schemas.microsoft.com/office/drawing/2014/main" id="{C3FB1E67-DD26-491E-91E0-0F957076AF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3293122" y="5787202"/>
            <a:ext cx="407128" cy="407128"/>
          </a:xfrm>
          <a:prstGeom prst="rect">
            <a:avLst/>
          </a:prstGeom>
        </p:spPr>
      </p:pic>
      <p:pic>
        <p:nvPicPr>
          <p:cNvPr id="44" name="Picture 43">
            <a:extLst>
              <a:ext uri="{FF2B5EF4-FFF2-40B4-BE49-F238E27FC236}">
                <a16:creationId xmlns:a16="http://schemas.microsoft.com/office/drawing/2014/main" id="{80F76CDB-8768-49FD-BEEE-7A1F63A3F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3896781" y="5787202"/>
            <a:ext cx="407128" cy="407128"/>
          </a:xfrm>
          <a:prstGeom prst="rect">
            <a:avLst/>
          </a:prstGeom>
        </p:spPr>
      </p:pic>
      <p:pic>
        <p:nvPicPr>
          <p:cNvPr id="45" name="Picture 44">
            <a:extLst>
              <a:ext uri="{FF2B5EF4-FFF2-40B4-BE49-F238E27FC236}">
                <a16:creationId xmlns:a16="http://schemas.microsoft.com/office/drawing/2014/main" id="{E1F2F0EC-2543-4522-AF98-FDDA57A8A3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4518487" y="5787202"/>
            <a:ext cx="407128" cy="407128"/>
          </a:xfrm>
          <a:prstGeom prst="rect">
            <a:avLst/>
          </a:prstGeom>
        </p:spPr>
      </p:pic>
      <p:pic>
        <p:nvPicPr>
          <p:cNvPr id="46" name="Picture 45">
            <a:extLst>
              <a:ext uri="{FF2B5EF4-FFF2-40B4-BE49-F238E27FC236}">
                <a16:creationId xmlns:a16="http://schemas.microsoft.com/office/drawing/2014/main" id="{6DCCFFBB-F23E-47B2-ABB7-287EF2F071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5140193" y="5787202"/>
            <a:ext cx="407128" cy="407128"/>
          </a:xfrm>
          <a:prstGeom prst="rect">
            <a:avLst/>
          </a:prstGeom>
        </p:spPr>
      </p:pic>
      <p:cxnSp>
        <p:nvCxnSpPr>
          <p:cNvPr id="51" name="Straight Connector 50">
            <a:extLst>
              <a:ext uri="{FF2B5EF4-FFF2-40B4-BE49-F238E27FC236}">
                <a16:creationId xmlns:a16="http://schemas.microsoft.com/office/drawing/2014/main" id="{B21AC792-9432-4BAF-A595-2D4B9CDF8453}"/>
              </a:ext>
            </a:extLst>
          </p:cNvPr>
          <p:cNvCxnSpPr>
            <a:cxnSpLocks/>
          </p:cNvCxnSpPr>
          <p:nvPr/>
        </p:nvCxnSpPr>
        <p:spPr>
          <a:xfrm flipV="1">
            <a:off x="4124426" y="3241864"/>
            <a:ext cx="2250281" cy="12011"/>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6C94FF0-6A3D-468F-A026-B937219407BF}"/>
              </a:ext>
            </a:extLst>
          </p:cNvPr>
          <p:cNvSpPr/>
          <p:nvPr/>
        </p:nvSpPr>
        <p:spPr>
          <a:xfrm>
            <a:off x="5096827" y="1956265"/>
            <a:ext cx="493860" cy="1245663"/>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91BCB7-6633-4635-9B00-AA024D04D9C1}"/>
              </a:ext>
            </a:extLst>
          </p:cNvPr>
          <p:cNvSpPr/>
          <p:nvPr/>
        </p:nvSpPr>
        <p:spPr>
          <a:xfrm>
            <a:off x="5756035" y="4757096"/>
            <a:ext cx="493861" cy="9325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a:extLst>
              <a:ext uri="{FF2B5EF4-FFF2-40B4-BE49-F238E27FC236}">
                <a16:creationId xmlns:a16="http://schemas.microsoft.com/office/drawing/2014/main" id="{CDD2F1F2-D7E7-4E67-A160-F11B83422A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5787933" y="5775840"/>
            <a:ext cx="407128" cy="407128"/>
          </a:xfrm>
          <a:prstGeom prst="rect">
            <a:avLst/>
          </a:prstGeom>
        </p:spPr>
      </p:pic>
      <p:pic>
        <p:nvPicPr>
          <p:cNvPr id="55" name="Picture 54">
            <a:extLst>
              <a:ext uri="{FF2B5EF4-FFF2-40B4-BE49-F238E27FC236}">
                <a16:creationId xmlns:a16="http://schemas.microsoft.com/office/drawing/2014/main" id="{19C05859-C3B9-4620-97C8-6C45C2848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6458609" y="5787203"/>
            <a:ext cx="407128" cy="407128"/>
          </a:xfrm>
          <a:prstGeom prst="rect">
            <a:avLst/>
          </a:prstGeom>
          <a:solidFill>
            <a:srgbClr val="FF0000"/>
          </a:solidFill>
        </p:spPr>
      </p:pic>
      <p:cxnSp>
        <p:nvCxnSpPr>
          <p:cNvPr id="56" name="Straight Connector 55">
            <a:extLst>
              <a:ext uri="{FF2B5EF4-FFF2-40B4-BE49-F238E27FC236}">
                <a16:creationId xmlns:a16="http://schemas.microsoft.com/office/drawing/2014/main" id="{45BF49F4-D016-42E8-9BC0-789C88BC939B}"/>
              </a:ext>
            </a:extLst>
          </p:cNvPr>
          <p:cNvCxnSpPr>
            <a:cxnSpLocks/>
          </p:cNvCxnSpPr>
          <p:nvPr/>
        </p:nvCxnSpPr>
        <p:spPr>
          <a:xfrm flipV="1">
            <a:off x="6374707" y="1245467"/>
            <a:ext cx="0" cy="1997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BC03FC-1ED0-4E0B-8635-4220162A2D1B}"/>
              </a:ext>
            </a:extLst>
          </p:cNvPr>
          <p:cNvCxnSpPr>
            <a:cxnSpLocks/>
          </p:cNvCxnSpPr>
          <p:nvPr/>
        </p:nvCxnSpPr>
        <p:spPr>
          <a:xfrm flipV="1">
            <a:off x="6944796" y="1256252"/>
            <a:ext cx="0" cy="1997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28989A3-408D-487F-85C8-38124CA088F4}"/>
              </a:ext>
            </a:extLst>
          </p:cNvPr>
          <p:cNvCxnSpPr>
            <a:cxnSpLocks/>
          </p:cNvCxnSpPr>
          <p:nvPr/>
        </p:nvCxnSpPr>
        <p:spPr>
          <a:xfrm flipV="1">
            <a:off x="6374707" y="1256252"/>
            <a:ext cx="570089" cy="4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56ADD3-E2F3-4DFA-8DCE-FEEEFE0FFD6E}"/>
              </a:ext>
            </a:extLst>
          </p:cNvPr>
          <p:cNvCxnSpPr>
            <a:cxnSpLocks/>
          </p:cNvCxnSpPr>
          <p:nvPr/>
        </p:nvCxnSpPr>
        <p:spPr>
          <a:xfrm flipV="1">
            <a:off x="6955452" y="3220271"/>
            <a:ext cx="3162503" cy="16882"/>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1651649A-FB96-49CC-830C-BECDEDDDDCA0}"/>
              </a:ext>
            </a:extLst>
          </p:cNvPr>
          <p:cNvSpPr/>
          <p:nvPr/>
        </p:nvSpPr>
        <p:spPr>
          <a:xfrm>
            <a:off x="6425096" y="1336358"/>
            <a:ext cx="493861" cy="435756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6B694E06-7D58-486F-8C78-F26598828D76}"/>
              </a:ext>
            </a:extLst>
          </p:cNvPr>
          <p:cNvSpPr/>
          <p:nvPr/>
        </p:nvSpPr>
        <p:spPr>
          <a:xfrm>
            <a:off x="6412821" y="579416"/>
            <a:ext cx="493860" cy="640080"/>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301DB20-8280-4646-ABB1-22D5AEFCEC0F}"/>
              </a:ext>
            </a:extLst>
          </p:cNvPr>
          <p:cNvSpPr/>
          <p:nvPr/>
        </p:nvSpPr>
        <p:spPr>
          <a:xfrm>
            <a:off x="7056663" y="5207867"/>
            <a:ext cx="493861" cy="493120"/>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65">
            <a:extLst>
              <a:ext uri="{FF2B5EF4-FFF2-40B4-BE49-F238E27FC236}">
                <a16:creationId xmlns:a16="http://schemas.microsoft.com/office/drawing/2014/main" id="{27D5A65A-45CB-412D-A158-68B10008CD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7088561" y="5787203"/>
            <a:ext cx="407128" cy="407128"/>
          </a:xfrm>
          <a:prstGeom prst="rect">
            <a:avLst/>
          </a:prstGeom>
        </p:spPr>
      </p:pic>
      <p:sp>
        <p:nvSpPr>
          <p:cNvPr id="67" name="Rectangle 66">
            <a:extLst>
              <a:ext uri="{FF2B5EF4-FFF2-40B4-BE49-F238E27FC236}">
                <a16:creationId xmlns:a16="http://schemas.microsoft.com/office/drawing/2014/main" id="{B4440706-3A08-4BD6-B276-FF05AE131586}"/>
              </a:ext>
            </a:extLst>
          </p:cNvPr>
          <p:cNvSpPr/>
          <p:nvPr/>
        </p:nvSpPr>
        <p:spPr>
          <a:xfrm>
            <a:off x="7706445" y="4463659"/>
            <a:ext cx="493861" cy="123732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67">
            <a:extLst>
              <a:ext uri="{FF2B5EF4-FFF2-40B4-BE49-F238E27FC236}">
                <a16:creationId xmlns:a16="http://schemas.microsoft.com/office/drawing/2014/main" id="{48F6745E-81C8-4C60-9EA5-0DC45A52BD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7738343" y="5787203"/>
            <a:ext cx="407128" cy="407128"/>
          </a:xfrm>
          <a:prstGeom prst="rect">
            <a:avLst/>
          </a:prstGeom>
        </p:spPr>
      </p:pic>
      <p:sp>
        <p:nvSpPr>
          <p:cNvPr id="70" name="Title 1">
            <a:extLst>
              <a:ext uri="{FF2B5EF4-FFF2-40B4-BE49-F238E27FC236}">
                <a16:creationId xmlns:a16="http://schemas.microsoft.com/office/drawing/2014/main" id="{8CF8D9AA-CE67-459D-96D5-7E7366ECFDA7}"/>
              </a:ext>
            </a:extLst>
          </p:cNvPr>
          <p:cNvSpPr txBox="1">
            <a:spLocks/>
          </p:cNvSpPr>
          <p:nvPr/>
        </p:nvSpPr>
        <p:spPr>
          <a:xfrm>
            <a:off x="7381634" y="1041903"/>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2060"/>
                </a:solidFill>
                <a:latin typeface="Montserrat SemiBold" panose="020B0604020202020204" charset="0"/>
                <a:cs typeface="Montserrat Regular" panose="020B0604020202020204" charset="0"/>
              </a:rPr>
              <a:t>$100,000</a:t>
            </a:r>
            <a:endParaRPr lang="en-US" dirty="0">
              <a:solidFill>
                <a:srgbClr val="002060"/>
              </a:solidFill>
              <a:latin typeface="Montserrat SemiBold" panose="020B0604020202020204" charset="0"/>
            </a:endParaRPr>
          </a:p>
        </p:txBody>
      </p:sp>
      <p:cxnSp>
        <p:nvCxnSpPr>
          <p:cNvPr id="71" name="Straight Connector 70">
            <a:extLst>
              <a:ext uri="{FF2B5EF4-FFF2-40B4-BE49-F238E27FC236}">
                <a16:creationId xmlns:a16="http://schemas.microsoft.com/office/drawing/2014/main" id="{E28C51F4-9624-439B-9DD3-6BC70EE1E25A}"/>
              </a:ext>
            </a:extLst>
          </p:cNvPr>
          <p:cNvCxnSpPr>
            <a:cxnSpLocks/>
          </p:cNvCxnSpPr>
          <p:nvPr/>
        </p:nvCxnSpPr>
        <p:spPr>
          <a:xfrm>
            <a:off x="6939582" y="1257478"/>
            <a:ext cx="418117"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C3D95A20-54B1-4348-985D-F664095EED55}"/>
              </a:ext>
            </a:extLst>
          </p:cNvPr>
          <p:cNvSpPr/>
          <p:nvPr/>
        </p:nvSpPr>
        <p:spPr>
          <a:xfrm>
            <a:off x="8366506" y="4773977"/>
            <a:ext cx="493861" cy="927010"/>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4398640-96F5-43D4-87B0-C306149DA8D0}"/>
              </a:ext>
            </a:extLst>
          </p:cNvPr>
          <p:cNvSpPr/>
          <p:nvPr/>
        </p:nvSpPr>
        <p:spPr>
          <a:xfrm>
            <a:off x="8987794" y="5456223"/>
            <a:ext cx="493861" cy="237702"/>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DA2CF5FD-E84C-4FEC-B710-A8C1EF869B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8409872" y="5787202"/>
            <a:ext cx="407128" cy="407128"/>
          </a:xfrm>
          <a:prstGeom prst="rect">
            <a:avLst/>
          </a:prstGeom>
        </p:spPr>
      </p:pic>
      <p:pic>
        <p:nvPicPr>
          <p:cNvPr id="77" name="Picture 76">
            <a:extLst>
              <a:ext uri="{FF2B5EF4-FFF2-40B4-BE49-F238E27FC236}">
                <a16:creationId xmlns:a16="http://schemas.microsoft.com/office/drawing/2014/main" id="{33F3592F-B211-4A93-87CB-E7D44CDE21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9036656" y="5787202"/>
            <a:ext cx="407128" cy="407128"/>
          </a:xfrm>
          <a:prstGeom prst="rect">
            <a:avLst/>
          </a:prstGeom>
        </p:spPr>
      </p:pic>
      <p:sp>
        <p:nvSpPr>
          <p:cNvPr id="78" name="Rectangle 77">
            <a:extLst>
              <a:ext uri="{FF2B5EF4-FFF2-40B4-BE49-F238E27FC236}">
                <a16:creationId xmlns:a16="http://schemas.microsoft.com/office/drawing/2014/main" id="{ADDACAAA-0F73-4A45-8737-558B2189BDA4}"/>
              </a:ext>
            </a:extLst>
          </p:cNvPr>
          <p:cNvSpPr/>
          <p:nvPr/>
        </p:nvSpPr>
        <p:spPr>
          <a:xfrm>
            <a:off x="9624094" y="3280509"/>
            <a:ext cx="493861" cy="2409114"/>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a:extLst>
              <a:ext uri="{FF2B5EF4-FFF2-40B4-BE49-F238E27FC236}">
                <a16:creationId xmlns:a16="http://schemas.microsoft.com/office/drawing/2014/main" id="{266B12CA-4931-4842-A4C4-D52EF49B19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9672956" y="5782900"/>
            <a:ext cx="407128" cy="407128"/>
          </a:xfrm>
          <a:prstGeom prst="rect">
            <a:avLst/>
          </a:prstGeom>
        </p:spPr>
      </p:pic>
      <p:sp>
        <p:nvSpPr>
          <p:cNvPr id="80" name="Rectangle 79">
            <a:extLst>
              <a:ext uri="{FF2B5EF4-FFF2-40B4-BE49-F238E27FC236}">
                <a16:creationId xmlns:a16="http://schemas.microsoft.com/office/drawing/2014/main" id="{06039B51-6F6B-4A98-BF80-3AD7F1E467BF}"/>
              </a:ext>
            </a:extLst>
          </p:cNvPr>
          <p:cNvSpPr/>
          <p:nvPr/>
        </p:nvSpPr>
        <p:spPr>
          <a:xfrm>
            <a:off x="9624095" y="2603009"/>
            <a:ext cx="493860" cy="584223"/>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674CDC77-215D-4C62-A0D9-1F9594C89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7955" y="470639"/>
            <a:ext cx="1764718" cy="377264"/>
          </a:xfrm>
          <a:prstGeom prst="rect">
            <a:avLst/>
          </a:prstGeom>
        </p:spPr>
      </p:pic>
    </p:spTree>
    <p:extLst>
      <p:ext uri="{BB962C8B-B14F-4D97-AF65-F5344CB8AC3E}">
        <p14:creationId xmlns:p14="http://schemas.microsoft.com/office/powerpoint/2010/main" val="3412956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D72B3-CC6A-4930-B99C-F9AE0270A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4" name="Picture 3">
            <a:extLst>
              <a:ext uri="{FF2B5EF4-FFF2-40B4-BE49-F238E27FC236}">
                <a16:creationId xmlns:a16="http://schemas.microsoft.com/office/drawing/2014/main" id="{F1BDD840-DEF6-4000-AE45-F2EE21C2FC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599" y="5748125"/>
            <a:ext cx="3385495" cy="72375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C3F7677-0811-4F07-9781-11BFB47C85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962" y="833387"/>
            <a:ext cx="6587482" cy="2530746"/>
          </a:xfrm>
          <a:prstGeom prst="rect">
            <a:avLst/>
          </a:prstGeom>
        </p:spPr>
      </p:pic>
      <p:pic>
        <p:nvPicPr>
          <p:cNvPr id="2" name="Graphic 1">
            <a:extLst>
              <a:ext uri="{FF2B5EF4-FFF2-40B4-BE49-F238E27FC236}">
                <a16:creationId xmlns:a16="http://schemas.microsoft.com/office/drawing/2014/main" id="{627F0E92-1EB8-4B5C-B8CE-D2C8EE24CBE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9692" y="3493868"/>
            <a:ext cx="4443463" cy="2075885"/>
          </a:xfrm>
          <a:prstGeom prst="rect">
            <a:avLst/>
          </a:prstGeom>
        </p:spPr>
      </p:pic>
    </p:spTree>
    <p:extLst>
      <p:ext uri="{BB962C8B-B14F-4D97-AF65-F5344CB8AC3E}">
        <p14:creationId xmlns:p14="http://schemas.microsoft.com/office/powerpoint/2010/main" val="402531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43482A-2097-496A-A366-91C794B4B334}"/>
              </a:ext>
            </a:extLst>
          </p:cNvPr>
          <p:cNvSpPr>
            <a:spLocks noGrp="1"/>
          </p:cNvSpPr>
          <p:nvPr>
            <p:ph type="body" sz="quarter" idx="12"/>
          </p:nvPr>
        </p:nvSpPr>
        <p:spPr>
          <a:xfrm>
            <a:off x="605104" y="1253996"/>
            <a:ext cx="6151686" cy="4730843"/>
          </a:xfrm>
        </p:spPr>
        <p:txBody>
          <a:bodyPr>
            <a:normAutofit/>
          </a:bodyPr>
          <a:lstStyle/>
          <a:p>
            <a:pPr marL="342891" lvl="1" indent="0">
              <a:lnSpc>
                <a:spcPct val="150000"/>
              </a:lnSpc>
              <a:buNone/>
            </a:pPr>
            <a:endParaRPr lang="en-US" sz="1500" dirty="0">
              <a:latin typeface="Montserrat Regular" panose="020B0604020202020204" charset="0"/>
              <a:cs typeface="Montserrat Regular" panose="020B0604020202020204" charset="0"/>
            </a:endParaRPr>
          </a:p>
          <a:p>
            <a:pPr lvl="1">
              <a:lnSpc>
                <a:spcPct val="150000"/>
              </a:lnSpc>
            </a:pPr>
            <a:r>
              <a:rPr lang="en-US" sz="2000" b="1" dirty="0">
                <a:solidFill>
                  <a:srgbClr val="1E3E6A"/>
                </a:solidFill>
                <a:latin typeface="Montserrat SemiBold" panose="00000700000000000000" pitchFamily="2" charset="0"/>
                <a:cs typeface="Montserrat Regular" panose="020B0604020202020204" charset="0"/>
              </a:rPr>
              <a:t>Self-Funded Plans</a:t>
            </a:r>
          </a:p>
          <a:p>
            <a:pPr lvl="2">
              <a:lnSpc>
                <a:spcPct val="150000"/>
              </a:lnSpc>
            </a:pPr>
            <a:r>
              <a:rPr lang="en-US" sz="2000" b="1" dirty="0">
                <a:solidFill>
                  <a:srgbClr val="1E3E6A"/>
                </a:solidFill>
                <a:latin typeface="Montserrat Regular" panose="020B0604020202020204" charset="0"/>
                <a:cs typeface="Montserrat Regular" panose="020B0604020202020204" charset="0"/>
              </a:rPr>
              <a:t>Level Funded Plans</a:t>
            </a:r>
          </a:p>
          <a:p>
            <a:pPr lvl="2">
              <a:lnSpc>
                <a:spcPct val="150000"/>
              </a:lnSpc>
            </a:pPr>
            <a:r>
              <a:rPr lang="en-US" sz="2000" b="1" dirty="0">
                <a:solidFill>
                  <a:srgbClr val="1E3E6A"/>
                </a:solidFill>
                <a:latin typeface="Montserrat Regular" panose="020B0604020202020204" charset="0"/>
                <a:cs typeface="Montserrat Regular" panose="020B0604020202020204" charset="0"/>
              </a:rPr>
              <a:t>Bundled and Unbundled Large Group (usually over 250)</a:t>
            </a:r>
          </a:p>
          <a:p>
            <a:pPr lvl="2">
              <a:lnSpc>
                <a:spcPct val="150000"/>
              </a:lnSpc>
            </a:pPr>
            <a:r>
              <a:rPr lang="en-US" sz="2000" b="1" dirty="0">
                <a:solidFill>
                  <a:srgbClr val="1E3E6A"/>
                </a:solidFill>
                <a:latin typeface="Montserrat Regular" panose="020B0604020202020204" charset="0"/>
                <a:cs typeface="Montserrat Regular" panose="020B0604020202020204" charset="0"/>
              </a:rPr>
              <a:t>Taft Hartley Trusts / MEWAs / Association Plans/Franchise Plans</a:t>
            </a:r>
          </a:p>
          <a:p>
            <a:pPr lvl="2">
              <a:lnSpc>
                <a:spcPct val="150000"/>
              </a:lnSpc>
            </a:pPr>
            <a:r>
              <a:rPr lang="en-US" sz="2000" b="1" dirty="0">
                <a:solidFill>
                  <a:srgbClr val="1E3E6A"/>
                </a:solidFill>
                <a:latin typeface="Montserrat Regular" panose="020B0604020202020204" charset="0"/>
                <a:cs typeface="Montserrat Regular" panose="020B0604020202020204" charset="0"/>
              </a:rPr>
              <a:t>Captives</a:t>
            </a:r>
          </a:p>
          <a:p>
            <a:pPr lvl="2">
              <a:lnSpc>
                <a:spcPct val="150000"/>
              </a:lnSpc>
            </a:pPr>
            <a:r>
              <a:rPr lang="en-US" sz="2000" b="1" dirty="0">
                <a:solidFill>
                  <a:srgbClr val="1E3E6A"/>
                </a:solidFill>
                <a:latin typeface="Montserrat Regular" panose="020B0604020202020204" charset="0"/>
                <a:cs typeface="Montserrat Regular" panose="020B0604020202020204" charset="0"/>
              </a:rPr>
              <a:t>PEOs</a:t>
            </a:r>
          </a:p>
          <a:p>
            <a:pPr marL="342891" lvl="1" indent="0">
              <a:lnSpc>
                <a:spcPct val="150000"/>
              </a:lnSpc>
              <a:buNone/>
            </a:pPr>
            <a:endParaRPr lang="en-US" sz="1650" dirty="0"/>
          </a:p>
        </p:txBody>
      </p:sp>
      <p:sp>
        <p:nvSpPr>
          <p:cNvPr id="9" name="Title 5">
            <a:extLst>
              <a:ext uri="{FF2B5EF4-FFF2-40B4-BE49-F238E27FC236}">
                <a16:creationId xmlns:a16="http://schemas.microsoft.com/office/drawing/2014/main" id="{A3F6862E-D8F8-4F2D-8C3B-A9BEA9D736E8}"/>
              </a:ext>
            </a:extLst>
          </p:cNvPr>
          <p:cNvSpPr txBox="1">
            <a:spLocks/>
          </p:cNvSpPr>
          <p:nvPr/>
        </p:nvSpPr>
        <p:spPr>
          <a:xfrm>
            <a:off x="8726311" y="2766218"/>
            <a:ext cx="2122311" cy="1325563"/>
          </a:xfrm>
          <a:prstGeom prst="rect">
            <a:avLst/>
          </a:prstGeom>
        </p:spPr>
        <p:txBody>
          <a:bodyPr anchor="ctr"/>
          <a:lstStyle>
            <a:lvl1pPr algn="l" defTabSz="914400" rtl="0" eaLnBrk="1" latinLnBrk="0" hangingPunct="1">
              <a:lnSpc>
                <a:spcPct val="90000"/>
              </a:lnSpc>
              <a:spcBef>
                <a:spcPct val="0"/>
              </a:spcBef>
              <a:buNone/>
              <a:defRPr sz="2400" b="1" i="0" kern="1200">
                <a:solidFill>
                  <a:schemeClr val="tx2"/>
                </a:solidFill>
                <a:latin typeface="Montserrat ExtraBold" pitchFamily="2" charset="77"/>
                <a:ea typeface="Verdana" panose="020B0604030504040204" pitchFamily="34" charset="0"/>
                <a:cs typeface="Verdana" panose="020B0604030504040204" pitchFamily="34" charset="0"/>
              </a:defRPr>
            </a:lvl1pPr>
          </a:lstStyle>
          <a:p>
            <a:pPr algn="ctr"/>
            <a:r>
              <a:rPr lang="en-US" dirty="0">
                <a:solidFill>
                  <a:schemeClr val="bg1"/>
                </a:solidFill>
              </a:rPr>
              <a:t>Self-funded Health Plan Options</a:t>
            </a:r>
          </a:p>
        </p:txBody>
      </p:sp>
      <p:sp>
        <p:nvSpPr>
          <p:cNvPr id="2" name="TextBox 1">
            <a:extLst>
              <a:ext uri="{FF2B5EF4-FFF2-40B4-BE49-F238E27FC236}">
                <a16:creationId xmlns:a16="http://schemas.microsoft.com/office/drawing/2014/main" id="{841093A8-E95E-4370-BD0D-E1D824F46873}"/>
              </a:ext>
            </a:extLst>
          </p:cNvPr>
          <p:cNvSpPr txBox="1"/>
          <p:nvPr/>
        </p:nvSpPr>
        <p:spPr>
          <a:xfrm>
            <a:off x="997384" y="445626"/>
            <a:ext cx="6196282" cy="843034"/>
          </a:xfrm>
          <a:prstGeom prst="rect">
            <a:avLst/>
          </a:prstGeom>
          <a:noFill/>
        </p:spPr>
        <p:txBody>
          <a:bodyPr wrap="square" rtlCol="0">
            <a:spAutoFit/>
          </a:bodyPr>
          <a:lstStyle/>
          <a:p>
            <a:r>
              <a:rPr lang="en-US" sz="2400" b="1" dirty="0">
                <a:solidFill>
                  <a:srgbClr val="1E3E6A"/>
                </a:solidFill>
                <a:latin typeface="Montserrat" panose="020B0604020202020204" charset="0"/>
              </a:rPr>
              <a:t>Self-Funded Plans Place in the Market</a:t>
            </a:r>
          </a:p>
        </p:txBody>
      </p:sp>
    </p:spTree>
    <p:extLst>
      <p:ext uri="{BB962C8B-B14F-4D97-AF65-F5344CB8AC3E}">
        <p14:creationId xmlns:p14="http://schemas.microsoft.com/office/powerpoint/2010/main" val="47701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0A63B3A-1F3F-412F-A11A-0766955FC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816" y="-1836"/>
            <a:ext cx="12192000" cy="6858000"/>
          </a:xfrm>
          <a:prstGeom prst="rect">
            <a:avLst/>
          </a:prstGeom>
        </p:spPr>
      </p:pic>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a:xfrm>
            <a:off x="645174" y="-307221"/>
            <a:ext cx="4864612" cy="1325563"/>
          </a:xfrm>
        </p:spPr>
        <p:txBody>
          <a:bodyPr/>
          <a:lstStyle/>
          <a:p>
            <a:r>
              <a:rPr lang="en-US" dirty="0">
                <a:solidFill>
                  <a:srgbClr val="002060"/>
                </a:solidFill>
              </a:rPr>
              <a:t>True Self-Funded</a:t>
            </a:r>
          </a:p>
        </p:txBody>
      </p:sp>
      <p:sp>
        <p:nvSpPr>
          <p:cNvPr id="23" name="Text Placeholder 6">
            <a:extLst>
              <a:ext uri="{FF2B5EF4-FFF2-40B4-BE49-F238E27FC236}">
                <a16:creationId xmlns:a16="http://schemas.microsoft.com/office/drawing/2014/main" id="{D22DD9C1-ECC8-42DA-BE6E-8488DC7BAD6B}"/>
              </a:ext>
            </a:extLst>
          </p:cNvPr>
          <p:cNvSpPr>
            <a:spLocks noGrp="1"/>
          </p:cNvSpPr>
          <p:nvPr>
            <p:ph type="body" sz="quarter" idx="12"/>
          </p:nvPr>
        </p:nvSpPr>
        <p:spPr>
          <a:xfrm>
            <a:off x="636032" y="720511"/>
            <a:ext cx="4401074" cy="3594960"/>
          </a:xfrm>
        </p:spPr>
        <p:txBody>
          <a:bodyPr>
            <a:noAutofit/>
          </a:bodyPr>
          <a:lstStyle/>
          <a:p>
            <a:r>
              <a:rPr lang="en-US" sz="1800" dirty="0">
                <a:solidFill>
                  <a:srgbClr val="002060"/>
                </a:solidFill>
              </a:rPr>
              <a:t>Custom Built</a:t>
            </a:r>
          </a:p>
          <a:p>
            <a:pPr lvl="1"/>
            <a:r>
              <a:rPr lang="en-US" sz="1800" dirty="0">
                <a:solidFill>
                  <a:srgbClr val="002060"/>
                </a:solidFill>
                <a:latin typeface="Montserrat Regular" panose="020B0604020202020204" charset="0"/>
                <a:cs typeface="Montserrat Regular" panose="020B0604020202020204" charset="0"/>
              </a:rPr>
              <a:t>Employer chooses which components and vendors to utilize</a:t>
            </a:r>
          </a:p>
          <a:p>
            <a:r>
              <a:rPr lang="en-US" sz="1800" dirty="0">
                <a:solidFill>
                  <a:srgbClr val="002060"/>
                </a:solidFill>
              </a:rPr>
              <a:t>Employer liability for claims</a:t>
            </a:r>
          </a:p>
          <a:p>
            <a:pPr lvl="1"/>
            <a:r>
              <a:rPr lang="en-US" sz="1800" dirty="0">
                <a:solidFill>
                  <a:srgbClr val="002060"/>
                </a:solidFill>
                <a:latin typeface="Montserrat Regular" panose="020B0604020202020204" charset="0"/>
                <a:cs typeface="Montserrat Regular" panose="020B0604020202020204" charset="0"/>
              </a:rPr>
              <a:t>The employer assumes all liability to pay for claims, but may purchase stop loss for protection</a:t>
            </a:r>
          </a:p>
          <a:p>
            <a:r>
              <a:rPr lang="en-US" sz="1800" dirty="0">
                <a:solidFill>
                  <a:srgbClr val="002060"/>
                </a:solidFill>
              </a:rPr>
              <a:t>Pay Actual Claims</a:t>
            </a:r>
          </a:p>
          <a:p>
            <a:pPr lvl="1"/>
            <a:r>
              <a:rPr lang="en-US" sz="1800" dirty="0">
                <a:solidFill>
                  <a:srgbClr val="002060"/>
                </a:solidFill>
                <a:latin typeface="Montserrat Regular" panose="020B0604020202020204" charset="0"/>
                <a:cs typeface="Montserrat Regular" panose="020B0604020202020204" charset="0"/>
              </a:rPr>
              <a:t>Instead of pre-paying maximum liability, claims are paid as incurred</a:t>
            </a:r>
          </a:p>
          <a:p>
            <a:r>
              <a:rPr lang="en-US" sz="1800" dirty="0">
                <a:solidFill>
                  <a:srgbClr val="002060"/>
                </a:solidFill>
              </a:rPr>
              <a:t>Real time Savings</a:t>
            </a:r>
          </a:p>
          <a:p>
            <a:pPr lvl="1"/>
            <a:r>
              <a:rPr lang="en-US" sz="1800" dirty="0">
                <a:solidFill>
                  <a:srgbClr val="002060"/>
                </a:solidFill>
                <a:latin typeface="Montserrat Regular" panose="020B0604020202020204" charset="0"/>
                <a:cs typeface="Montserrat Regular" panose="020B0604020202020204" charset="0"/>
              </a:rPr>
              <a:t>Employers control their money for claims</a:t>
            </a:r>
          </a:p>
          <a:p>
            <a:r>
              <a:rPr lang="en-US" sz="1800" dirty="0">
                <a:solidFill>
                  <a:srgbClr val="002060"/>
                </a:solidFill>
              </a:rPr>
              <a:t>Full Benefit Customization</a:t>
            </a:r>
          </a:p>
          <a:p>
            <a:pPr lvl="1"/>
            <a:r>
              <a:rPr lang="en-US" sz="1800" dirty="0">
                <a:solidFill>
                  <a:srgbClr val="002060"/>
                </a:solidFill>
                <a:latin typeface="Montserrat Regular" panose="020B0604020202020204" charset="0"/>
                <a:cs typeface="Montserrat Regular" panose="020B0604020202020204" charset="0"/>
              </a:rPr>
              <a:t>Benefits are fully customizable to fit the need of the employer group depending on TPA or Carrier Capabilities</a:t>
            </a:r>
          </a:p>
        </p:txBody>
      </p:sp>
      <p:sp>
        <p:nvSpPr>
          <p:cNvPr id="19" name="Rectangle 18">
            <a:extLst>
              <a:ext uri="{FF2B5EF4-FFF2-40B4-BE49-F238E27FC236}">
                <a16:creationId xmlns:a16="http://schemas.microsoft.com/office/drawing/2014/main" id="{FB9C6035-A38B-42B6-9582-3A0E9CCF434C}"/>
              </a:ext>
            </a:extLst>
          </p:cNvPr>
          <p:cNvSpPr/>
          <p:nvPr/>
        </p:nvSpPr>
        <p:spPr>
          <a:xfrm>
            <a:off x="7926027" y="2437451"/>
            <a:ext cx="1371600" cy="3241740"/>
          </a:xfrm>
          <a:prstGeom prst="rect">
            <a:avLst/>
          </a:prstGeom>
          <a:solidFill>
            <a:schemeClr val="accent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31FB9FF-54B5-44B1-9E40-AD02437DDD99}"/>
              </a:ext>
            </a:extLst>
          </p:cNvPr>
          <p:cNvSpPr/>
          <p:nvPr/>
        </p:nvSpPr>
        <p:spPr>
          <a:xfrm>
            <a:off x="7911703" y="1291682"/>
            <a:ext cx="1371600" cy="1053854"/>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a16="http://schemas.microsoft.com/office/drawing/2014/main" id="{7DCC8F8F-EF7F-4E9A-A71E-50BCED79E624}"/>
              </a:ext>
            </a:extLst>
          </p:cNvPr>
          <p:cNvSpPr txBox="1">
            <a:spLocks/>
          </p:cNvSpPr>
          <p:nvPr/>
        </p:nvSpPr>
        <p:spPr>
          <a:xfrm>
            <a:off x="7896458" y="3848621"/>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Employer Liability</a:t>
            </a:r>
          </a:p>
        </p:txBody>
      </p:sp>
      <p:cxnSp>
        <p:nvCxnSpPr>
          <p:cNvPr id="22" name="Straight Arrow Connector 21">
            <a:extLst>
              <a:ext uri="{FF2B5EF4-FFF2-40B4-BE49-F238E27FC236}">
                <a16:creationId xmlns:a16="http://schemas.microsoft.com/office/drawing/2014/main" id="{1DAA7F51-1C62-4411-9368-0143BA42CE0A}"/>
              </a:ext>
            </a:extLst>
          </p:cNvPr>
          <p:cNvCxnSpPr>
            <a:cxnSpLocks/>
            <a:stCxn id="20" idx="0"/>
          </p:cNvCxnSpPr>
          <p:nvPr/>
        </p:nvCxnSpPr>
        <p:spPr>
          <a:xfrm flipV="1">
            <a:off x="8597503" y="854634"/>
            <a:ext cx="0" cy="437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C3B84C88-AE55-482B-B2BC-FA48CA4233FB}"/>
              </a:ext>
            </a:extLst>
          </p:cNvPr>
          <p:cNvSpPr txBox="1">
            <a:spLocks/>
          </p:cNvSpPr>
          <p:nvPr/>
        </p:nvSpPr>
        <p:spPr>
          <a:xfrm>
            <a:off x="7911244" y="1658372"/>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Stop Loss</a:t>
            </a:r>
          </a:p>
        </p:txBody>
      </p:sp>
      <p:sp>
        <p:nvSpPr>
          <p:cNvPr id="25" name="Text Placeholder 3">
            <a:extLst>
              <a:ext uri="{FF2B5EF4-FFF2-40B4-BE49-F238E27FC236}">
                <a16:creationId xmlns:a16="http://schemas.microsoft.com/office/drawing/2014/main" id="{17076298-2484-4D54-AA96-89AB1DDE364E}"/>
              </a:ext>
            </a:extLst>
          </p:cNvPr>
          <p:cNvSpPr txBox="1">
            <a:spLocks/>
          </p:cNvSpPr>
          <p:nvPr/>
        </p:nvSpPr>
        <p:spPr>
          <a:xfrm>
            <a:off x="7856064" y="5982971"/>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26" name="Rectangle 25">
            <a:extLst>
              <a:ext uri="{FF2B5EF4-FFF2-40B4-BE49-F238E27FC236}">
                <a16:creationId xmlns:a16="http://schemas.microsoft.com/office/drawing/2014/main" id="{4F44333E-F908-4307-8A8C-7391F314E2E9}"/>
              </a:ext>
            </a:extLst>
          </p:cNvPr>
          <p:cNvSpPr/>
          <p:nvPr/>
        </p:nvSpPr>
        <p:spPr>
          <a:xfrm>
            <a:off x="9723569" y="5479625"/>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9EE10C2-1409-430F-A7E3-3388FECDB2FD}"/>
              </a:ext>
            </a:extLst>
          </p:cNvPr>
          <p:cNvSpPr/>
          <p:nvPr/>
        </p:nvSpPr>
        <p:spPr>
          <a:xfrm>
            <a:off x="9723569" y="1287559"/>
            <a:ext cx="1371600" cy="1053854"/>
          </a:xfrm>
          <a:prstGeom prst="rect">
            <a:avLst/>
          </a:pr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CDC55C3C-A804-4AF6-AE61-FFC16220E263}"/>
              </a:ext>
            </a:extLst>
          </p:cNvPr>
          <p:cNvCxnSpPr>
            <a:cxnSpLocks/>
            <a:stCxn id="27" idx="0"/>
          </p:cNvCxnSpPr>
          <p:nvPr/>
        </p:nvCxnSpPr>
        <p:spPr>
          <a:xfrm flipV="1">
            <a:off x="10409369" y="850511"/>
            <a:ext cx="0" cy="437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81B4291E-2D5B-4FFB-A769-50E0951343D8}"/>
              </a:ext>
            </a:extLst>
          </p:cNvPr>
          <p:cNvSpPr txBox="1">
            <a:spLocks/>
          </p:cNvSpPr>
          <p:nvPr/>
        </p:nvSpPr>
        <p:spPr>
          <a:xfrm>
            <a:off x="9723110" y="1754319"/>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Stop Loss</a:t>
            </a:r>
          </a:p>
        </p:txBody>
      </p:sp>
      <p:sp>
        <p:nvSpPr>
          <p:cNvPr id="34" name="Text Placeholder 3">
            <a:extLst>
              <a:ext uri="{FF2B5EF4-FFF2-40B4-BE49-F238E27FC236}">
                <a16:creationId xmlns:a16="http://schemas.microsoft.com/office/drawing/2014/main" id="{6F41EFCC-D809-468D-9780-B3963204425D}"/>
              </a:ext>
            </a:extLst>
          </p:cNvPr>
          <p:cNvSpPr txBox="1">
            <a:spLocks/>
          </p:cNvSpPr>
          <p:nvPr/>
        </p:nvSpPr>
        <p:spPr>
          <a:xfrm>
            <a:off x="9667930" y="5982971"/>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69" name="Rectangle 68">
            <a:extLst>
              <a:ext uri="{FF2B5EF4-FFF2-40B4-BE49-F238E27FC236}">
                <a16:creationId xmlns:a16="http://schemas.microsoft.com/office/drawing/2014/main" id="{683F9087-5FB8-4267-8CF0-B6DEB93AFB10}"/>
              </a:ext>
            </a:extLst>
          </p:cNvPr>
          <p:cNvSpPr/>
          <p:nvPr/>
        </p:nvSpPr>
        <p:spPr>
          <a:xfrm>
            <a:off x="9727709" y="2437451"/>
            <a:ext cx="1371600" cy="1193397"/>
          </a:xfrm>
          <a:prstGeom prst="rect">
            <a:avLst/>
          </a:prstGeom>
          <a:noFill/>
          <a:ln w="3810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23001A4-660F-4A98-BCFB-C34EF8FD719B}"/>
              </a:ext>
            </a:extLst>
          </p:cNvPr>
          <p:cNvSpPr/>
          <p:nvPr/>
        </p:nvSpPr>
        <p:spPr>
          <a:xfrm>
            <a:off x="9723569" y="5227952"/>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621D34D-23BF-457F-8539-DF71C83D1320}"/>
              </a:ext>
            </a:extLst>
          </p:cNvPr>
          <p:cNvSpPr/>
          <p:nvPr/>
        </p:nvSpPr>
        <p:spPr>
          <a:xfrm>
            <a:off x="9719429" y="4976279"/>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DE96F702-AC26-4A3F-B30A-932B982685A3}"/>
              </a:ext>
            </a:extLst>
          </p:cNvPr>
          <p:cNvSpPr/>
          <p:nvPr/>
        </p:nvSpPr>
        <p:spPr>
          <a:xfrm>
            <a:off x="9727709" y="4719035"/>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89F5086-99E9-4AB1-966B-17A9FDD9C863}"/>
              </a:ext>
            </a:extLst>
          </p:cNvPr>
          <p:cNvSpPr/>
          <p:nvPr/>
        </p:nvSpPr>
        <p:spPr>
          <a:xfrm>
            <a:off x="9727709" y="4467362"/>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6847EECB-FB7B-4F54-9090-357D0A55C812}"/>
              </a:ext>
            </a:extLst>
          </p:cNvPr>
          <p:cNvSpPr/>
          <p:nvPr/>
        </p:nvSpPr>
        <p:spPr>
          <a:xfrm>
            <a:off x="9723569" y="4215689"/>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A0525BF-CC39-46FF-B006-309562956F18}"/>
              </a:ext>
            </a:extLst>
          </p:cNvPr>
          <p:cNvSpPr/>
          <p:nvPr/>
        </p:nvSpPr>
        <p:spPr>
          <a:xfrm>
            <a:off x="9719429" y="3961902"/>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D2E1149B-517E-47BC-93F5-D4C534ACD92C}"/>
              </a:ext>
            </a:extLst>
          </p:cNvPr>
          <p:cNvSpPr/>
          <p:nvPr/>
        </p:nvSpPr>
        <p:spPr>
          <a:xfrm>
            <a:off x="9719429" y="3710229"/>
            <a:ext cx="1371600" cy="199565"/>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455E1F8-C806-439A-9B5E-63DE9918B7B2}"/>
              </a:ext>
            </a:extLst>
          </p:cNvPr>
          <p:cNvSpPr/>
          <p:nvPr/>
        </p:nvSpPr>
        <p:spPr>
          <a:xfrm>
            <a:off x="5978303" y="3710229"/>
            <a:ext cx="1499984" cy="1968961"/>
          </a:xfrm>
          <a:prstGeom prst="rect">
            <a:avLst/>
          </a:prstGeom>
          <a:solidFill>
            <a:schemeClr val="accent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D3ED846-B1E0-40C8-81FE-0B9EE3B72EBE}"/>
              </a:ext>
            </a:extLst>
          </p:cNvPr>
          <p:cNvSpPr/>
          <p:nvPr/>
        </p:nvSpPr>
        <p:spPr>
          <a:xfrm>
            <a:off x="5978303" y="2464320"/>
            <a:ext cx="1478537" cy="11665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3DAB2ED-40E4-4936-8AA8-02DFFE0B1864}"/>
              </a:ext>
            </a:extLst>
          </p:cNvPr>
          <p:cNvSpPr/>
          <p:nvPr/>
        </p:nvSpPr>
        <p:spPr>
          <a:xfrm>
            <a:off x="5978304" y="1759247"/>
            <a:ext cx="1478536" cy="604901"/>
          </a:xfrm>
          <a:prstGeom prst="rect">
            <a:avLst/>
          </a:pr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3E0DB9D-3F9C-40E6-9644-FA28C0A8AC9C}"/>
              </a:ext>
            </a:extLst>
          </p:cNvPr>
          <p:cNvSpPr/>
          <p:nvPr/>
        </p:nvSpPr>
        <p:spPr>
          <a:xfrm>
            <a:off x="5978303" y="1370995"/>
            <a:ext cx="1499983" cy="302998"/>
          </a:xfrm>
          <a:prstGeom prst="rect">
            <a:avLst/>
          </a:prstGeom>
          <a:solidFill>
            <a:schemeClr val="accent6">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3">
            <a:extLst>
              <a:ext uri="{FF2B5EF4-FFF2-40B4-BE49-F238E27FC236}">
                <a16:creationId xmlns:a16="http://schemas.microsoft.com/office/drawing/2014/main" id="{2D408ED9-6CE7-4937-9DC2-10C3157EC5E7}"/>
              </a:ext>
            </a:extLst>
          </p:cNvPr>
          <p:cNvSpPr txBox="1">
            <a:spLocks/>
          </p:cNvSpPr>
          <p:nvPr/>
        </p:nvSpPr>
        <p:spPr>
          <a:xfrm>
            <a:off x="5990051" y="2750159"/>
            <a:ext cx="1478168" cy="4485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pPr>
              <a:lnSpc>
                <a:spcPct val="100000"/>
              </a:lnSpc>
            </a:pPr>
            <a:r>
              <a:rPr lang="en-US" dirty="0">
                <a:latin typeface="Montserrat Regular" panose="020B0604020202020204" charset="0"/>
                <a:cs typeface="Montserrat Regular" panose="020B0604020202020204" charset="0"/>
              </a:rPr>
              <a:t>Individual Stop Loss</a:t>
            </a:r>
          </a:p>
        </p:txBody>
      </p:sp>
      <p:sp>
        <p:nvSpPr>
          <p:cNvPr id="37" name="Text Placeholder 3">
            <a:extLst>
              <a:ext uri="{FF2B5EF4-FFF2-40B4-BE49-F238E27FC236}">
                <a16:creationId xmlns:a16="http://schemas.microsoft.com/office/drawing/2014/main" id="{AA7A3750-1189-4B20-BBB3-A310B649C9FA}"/>
              </a:ext>
            </a:extLst>
          </p:cNvPr>
          <p:cNvSpPr txBox="1">
            <a:spLocks/>
          </p:cNvSpPr>
          <p:nvPr/>
        </p:nvSpPr>
        <p:spPr>
          <a:xfrm>
            <a:off x="5978303" y="1939260"/>
            <a:ext cx="1481959" cy="25220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Aggregate Stop Loss</a:t>
            </a:r>
          </a:p>
        </p:txBody>
      </p:sp>
      <p:sp>
        <p:nvSpPr>
          <p:cNvPr id="38" name="Text Placeholder 3">
            <a:extLst>
              <a:ext uri="{FF2B5EF4-FFF2-40B4-BE49-F238E27FC236}">
                <a16:creationId xmlns:a16="http://schemas.microsoft.com/office/drawing/2014/main" id="{FE739B9A-6315-44B3-902C-71136EA76C7D}"/>
              </a:ext>
            </a:extLst>
          </p:cNvPr>
          <p:cNvSpPr txBox="1">
            <a:spLocks/>
          </p:cNvSpPr>
          <p:nvPr/>
        </p:nvSpPr>
        <p:spPr>
          <a:xfrm>
            <a:off x="5990051" y="3502020"/>
            <a:ext cx="1466789" cy="282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Tx/>
              <a:buNone/>
              <a:defRPr sz="1050" b="0" i="0" kern="1200">
                <a:solidFill>
                  <a:schemeClr val="tx1"/>
                </a:solidFill>
                <a:latin typeface="Montserrat SemiBold" pitchFamily="2" charset="77"/>
                <a:ea typeface="Verdana" panose="020B0604030504040204" pitchFamily="34" charset="0"/>
                <a:cs typeface="Verdana" panose="020B0604030504040204" pitchFamily="34" charset="0"/>
              </a:defRPr>
            </a:lvl2pPr>
            <a:lvl3pPr marL="685800" indent="0" algn="l" defTabSz="914400" rtl="0" eaLnBrk="1" latinLnBrk="0" hangingPunct="1">
              <a:lnSpc>
                <a:spcPct val="90000"/>
              </a:lnSpc>
              <a:spcBef>
                <a:spcPts val="500"/>
              </a:spcBef>
              <a:buFontTx/>
              <a:buNone/>
              <a:defRPr sz="900" b="0" i="0" kern="1200">
                <a:solidFill>
                  <a:schemeClr val="tx1"/>
                </a:solidFill>
                <a:latin typeface="Montserrat SemiBold" pitchFamily="2" charset="77"/>
                <a:ea typeface="Verdana" panose="020B0604030504040204" pitchFamily="34" charset="0"/>
                <a:cs typeface="Verdana" panose="020B0604030504040204" pitchFamily="34" charset="0"/>
              </a:defRPr>
            </a:lvl3pPr>
            <a:lvl4pPr marL="10287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4pPr>
            <a:lvl5pPr marL="13716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Regular" panose="020B0604020202020204" charset="0"/>
              <a:cs typeface="Montserrat Regular" panose="020B0604020202020204" charset="0"/>
            </a:endParaRPr>
          </a:p>
        </p:txBody>
      </p:sp>
      <p:sp>
        <p:nvSpPr>
          <p:cNvPr id="39" name="Text Placeholder 3">
            <a:extLst>
              <a:ext uri="{FF2B5EF4-FFF2-40B4-BE49-F238E27FC236}">
                <a16:creationId xmlns:a16="http://schemas.microsoft.com/office/drawing/2014/main" id="{7516BE26-18F0-48D7-9FC5-D0F6FAFAB9D8}"/>
              </a:ext>
            </a:extLst>
          </p:cNvPr>
          <p:cNvSpPr txBox="1">
            <a:spLocks/>
          </p:cNvSpPr>
          <p:nvPr/>
        </p:nvSpPr>
        <p:spPr>
          <a:xfrm>
            <a:off x="6006380" y="4597318"/>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SemiBold" panose="020B0604020202020204" charset="0"/>
              </a:rPr>
              <a:t>Actual Claims</a:t>
            </a:r>
          </a:p>
        </p:txBody>
      </p:sp>
      <p:sp>
        <p:nvSpPr>
          <p:cNvPr id="40" name="Text Placeholder 3">
            <a:extLst>
              <a:ext uri="{FF2B5EF4-FFF2-40B4-BE49-F238E27FC236}">
                <a16:creationId xmlns:a16="http://schemas.microsoft.com/office/drawing/2014/main" id="{571B2365-F915-4E7D-9CF3-0F13ABF3B2FC}"/>
              </a:ext>
            </a:extLst>
          </p:cNvPr>
          <p:cNvSpPr txBox="1">
            <a:spLocks/>
          </p:cNvSpPr>
          <p:nvPr/>
        </p:nvSpPr>
        <p:spPr>
          <a:xfrm>
            <a:off x="5982465" y="963842"/>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002060"/>
                </a:solidFill>
                <a:latin typeface="Montserrat SemiBold" panose="020B0604020202020204" charset="0"/>
              </a:rPr>
              <a:t>Total Premium</a:t>
            </a:r>
          </a:p>
        </p:txBody>
      </p:sp>
      <p:sp>
        <p:nvSpPr>
          <p:cNvPr id="41" name="Text Placeholder 3">
            <a:extLst>
              <a:ext uri="{FF2B5EF4-FFF2-40B4-BE49-F238E27FC236}">
                <a16:creationId xmlns:a16="http://schemas.microsoft.com/office/drawing/2014/main" id="{8A7F56A5-3EA3-47A8-B5F1-460E1A4628F0}"/>
              </a:ext>
            </a:extLst>
          </p:cNvPr>
          <p:cNvSpPr txBox="1">
            <a:spLocks/>
          </p:cNvSpPr>
          <p:nvPr/>
        </p:nvSpPr>
        <p:spPr>
          <a:xfrm>
            <a:off x="5965986" y="1384043"/>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Admin Costs</a:t>
            </a:r>
          </a:p>
        </p:txBody>
      </p:sp>
      <p:sp>
        <p:nvSpPr>
          <p:cNvPr id="42" name="Text Placeholder 3">
            <a:extLst>
              <a:ext uri="{FF2B5EF4-FFF2-40B4-BE49-F238E27FC236}">
                <a16:creationId xmlns:a16="http://schemas.microsoft.com/office/drawing/2014/main" id="{F511E09B-5019-4084-8F9E-0FED52A492A3}"/>
              </a:ext>
            </a:extLst>
          </p:cNvPr>
          <p:cNvSpPr txBox="1">
            <a:spLocks/>
          </p:cNvSpPr>
          <p:nvPr/>
        </p:nvSpPr>
        <p:spPr>
          <a:xfrm>
            <a:off x="9704644" y="2933790"/>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002060"/>
                </a:solidFill>
                <a:latin typeface="Montserrat Regular" panose="020B0604020202020204" charset="0"/>
                <a:cs typeface="Montserrat Regular" panose="020B0604020202020204" charset="0"/>
              </a:rPr>
              <a:t>Potential Savings</a:t>
            </a:r>
          </a:p>
        </p:txBody>
      </p:sp>
      <p:pic>
        <p:nvPicPr>
          <p:cNvPr id="45" name="Picture 44">
            <a:extLst>
              <a:ext uri="{FF2B5EF4-FFF2-40B4-BE49-F238E27FC236}">
                <a16:creationId xmlns:a16="http://schemas.microsoft.com/office/drawing/2014/main" id="{108AF80B-9710-43D8-AF4E-406F7C247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955" y="470639"/>
            <a:ext cx="1764718" cy="377264"/>
          </a:xfrm>
          <a:prstGeom prst="rect">
            <a:avLst/>
          </a:prstGeom>
        </p:spPr>
      </p:pic>
    </p:spTree>
    <p:extLst>
      <p:ext uri="{BB962C8B-B14F-4D97-AF65-F5344CB8AC3E}">
        <p14:creationId xmlns:p14="http://schemas.microsoft.com/office/powerpoint/2010/main" val="276209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FB54-2ADB-45BD-9A31-7EB75B051CFD}"/>
              </a:ext>
            </a:extLst>
          </p:cNvPr>
          <p:cNvSpPr>
            <a:spLocks noGrp="1"/>
          </p:cNvSpPr>
          <p:nvPr>
            <p:ph type="title"/>
          </p:nvPr>
        </p:nvSpPr>
        <p:spPr/>
        <p:txBody>
          <a:bodyPr/>
          <a:lstStyle/>
          <a:p>
            <a:r>
              <a:rPr lang="en-US" dirty="0">
                <a:solidFill>
                  <a:srgbClr val="002060"/>
                </a:solidFill>
              </a:rPr>
              <a:t>Pieces of the Puzzle</a:t>
            </a:r>
          </a:p>
        </p:txBody>
      </p:sp>
      <p:pic>
        <p:nvPicPr>
          <p:cNvPr id="3" name="Picture 2">
            <a:extLst>
              <a:ext uri="{FF2B5EF4-FFF2-40B4-BE49-F238E27FC236}">
                <a16:creationId xmlns:a16="http://schemas.microsoft.com/office/drawing/2014/main" id="{BB7C8CB8-D072-4B74-97C0-3E4BA0578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8755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F74123B-059B-4424-A68B-BBC40491276A}"/>
              </a:ext>
            </a:extLst>
          </p:cNvPr>
          <p:cNvSpPr txBox="1">
            <a:spLocks/>
          </p:cNvSpPr>
          <p:nvPr/>
        </p:nvSpPr>
        <p:spPr>
          <a:xfrm>
            <a:off x="8726311" y="2766218"/>
            <a:ext cx="2122311" cy="1325563"/>
          </a:xfrm>
          <a:prstGeom prst="rect">
            <a:avLst/>
          </a:prstGeom>
        </p:spPr>
        <p:txBody>
          <a:bodyPr anchor="ctr"/>
          <a:lstStyle>
            <a:lvl1pPr algn="l" defTabSz="914400" rtl="0" eaLnBrk="1" latinLnBrk="0" hangingPunct="1">
              <a:lnSpc>
                <a:spcPct val="90000"/>
              </a:lnSpc>
              <a:spcBef>
                <a:spcPct val="0"/>
              </a:spcBef>
              <a:buNone/>
              <a:defRPr sz="2400" b="1" i="0" kern="1200">
                <a:solidFill>
                  <a:schemeClr val="tx2"/>
                </a:solidFill>
                <a:latin typeface="Montserrat ExtraBold" pitchFamily="2" charset="77"/>
                <a:ea typeface="Verdana" panose="020B0604030504040204" pitchFamily="34" charset="0"/>
                <a:cs typeface="Verdana" panose="020B0604030504040204" pitchFamily="34" charset="0"/>
              </a:defRPr>
            </a:lvl1pPr>
          </a:lstStyle>
          <a:p>
            <a:pPr algn="ctr"/>
            <a:r>
              <a:rPr lang="en-US" dirty="0">
                <a:solidFill>
                  <a:schemeClr val="bg1"/>
                </a:solidFill>
              </a:rPr>
              <a:t>Rate Breakdown</a:t>
            </a:r>
          </a:p>
        </p:txBody>
      </p:sp>
      <p:sp>
        <p:nvSpPr>
          <p:cNvPr id="5" name="Rectangle 4">
            <a:extLst>
              <a:ext uri="{FF2B5EF4-FFF2-40B4-BE49-F238E27FC236}">
                <a16:creationId xmlns:a16="http://schemas.microsoft.com/office/drawing/2014/main" id="{E62F0C94-FA4E-49DA-8DB1-0347A2DB8CC6}"/>
              </a:ext>
            </a:extLst>
          </p:cNvPr>
          <p:cNvSpPr/>
          <p:nvPr/>
        </p:nvSpPr>
        <p:spPr>
          <a:xfrm>
            <a:off x="807329" y="3757427"/>
            <a:ext cx="1512299" cy="204727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8F721E4-DDDA-4077-873C-9D3598FB5428}"/>
              </a:ext>
            </a:extLst>
          </p:cNvPr>
          <p:cNvSpPr/>
          <p:nvPr/>
        </p:nvSpPr>
        <p:spPr>
          <a:xfrm>
            <a:off x="819646" y="2781434"/>
            <a:ext cx="1478537" cy="902202"/>
          </a:xfrm>
          <a:prstGeom prst="rect">
            <a:avLst/>
          </a:prstGeom>
          <a:solidFill>
            <a:schemeClr val="accent6">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CDAC11-68FD-479E-A64B-B88ECDB46A14}"/>
              </a:ext>
            </a:extLst>
          </p:cNvPr>
          <p:cNvSpPr/>
          <p:nvPr/>
        </p:nvSpPr>
        <p:spPr>
          <a:xfrm>
            <a:off x="819647" y="2076360"/>
            <a:ext cx="1478536" cy="604901"/>
          </a:xfrm>
          <a:prstGeom prst="rect">
            <a:avLst/>
          </a:pr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992EC4-FC49-46A0-B85C-B9973B1D2A13}"/>
              </a:ext>
            </a:extLst>
          </p:cNvPr>
          <p:cNvSpPr/>
          <p:nvPr/>
        </p:nvSpPr>
        <p:spPr>
          <a:xfrm>
            <a:off x="837670" y="1688108"/>
            <a:ext cx="1481959" cy="302998"/>
          </a:xfrm>
          <a:prstGeom prst="rect">
            <a:avLst/>
          </a:prstGeom>
          <a:solidFill>
            <a:schemeClr val="accent5">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8699C0B4-1A89-4D87-A101-C01BC3B82AC3}"/>
              </a:ext>
            </a:extLst>
          </p:cNvPr>
          <p:cNvSpPr txBox="1">
            <a:spLocks/>
          </p:cNvSpPr>
          <p:nvPr/>
        </p:nvSpPr>
        <p:spPr>
          <a:xfrm>
            <a:off x="831394" y="3067272"/>
            <a:ext cx="1478168" cy="4485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pPr>
              <a:lnSpc>
                <a:spcPct val="100000"/>
              </a:lnSpc>
            </a:pPr>
            <a:r>
              <a:rPr lang="en-US" dirty="0">
                <a:latin typeface="Montserrat Regular" panose="020B0604020202020204" charset="0"/>
                <a:cs typeface="Montserrat Regular" panose="020B0604020202020204" charset="0"/>
              </a:rPr>
              <a:t>Individual Stop Loss</a:t>
            </a:r>
          </a:p>
        </p:txBody>
      </p:sp>
      <p:sp>
        <p:nvSpPr>
          <p:cNvPr id="11" name="Text Placeholder 3">
            <a:extLst>
              <a:ext uri="{FF2B5EF4-FFF2-40B4-BE49-F238E27FC236}">
                <a16:creationId xmlns:a16="http://schemas.microsoft.com/office/drawing/2014/main" id="{178D0F2E-EAA6-4C9E-BB05-185792A76E39}"/>
              </a:ext>
            </a:extLst>
          </p:cNvPr>
          <p:cNvSpPr txBox="1">
            <a:spLocks/>
          </p:cNvSpPr>
          <p:nvPr/>
        </p:nvSpPr>
        <p:spPr>
          <a:xfrm>
            <a:off x="819646" y="2256373"/>
            <a:ext cx="1481959" cy="25220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Aggregate Stop Loss</a:t>
            </a:r>
          </a:p>
        </p:txBody>
      </p:sp>
      <p:sp>
        <p:nvSpPr>
          <p:cNvPr id="12" name="Text Placeholder 3">
            <a:extLst>
              <a:ext uri="{FF2B5EF4-FFF2-40B4-BE49-F238E27FC236}">
                <a16:creationId xmlns:a16="http://schemas.microsoft.com/office/drawing/2014/main" id="{55F4ED95-E1E6-4B97-BA1E-D7378ACB3F92}"/>
              </a:ext>
            </a:extLst>
          </p:cNvPr>
          <p:cNvSpPr txBox="1">
            <a:spLocks/>
          </p:cNvSpPr>
          <p:nvPr/>
        </p:nvSpPr>
        <p:spPr>
          <a:xfrm>
            <a:off x="831394" y="3819133"/>
            <a:ext cx="1466789" cy="282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Tx/>
              <a:buNone/>
              <a:defRPr sz="1050" b="0" i="0" kern="1200">
                <a:solidFill>
                  <a:schemeClr val="tx1"/>
                </a:solidFill>
                <a:latin typeface="Montserrat SemiBold" pitchFamily="2" charset="77"/>
                <a:ea typeface="Verdana" panose="020B0604030504040204" pitchFamily="34" charset="0"/>
                <a:cs typeface="Verdana" panose="020B0604030504040204" pitchFamily="34" charset="0"/>
              </a:defRPr>
            </a:lvl2pPr>
            <a:lvl3pPr marL="685800" indent="0" algn="l" defTabSz="914400" rtl="0" eaLnBrk="1" latinLnBrk="0" hangingPunct="1">
              <a:lnSpc>
                <a:spcPct val="90000"/>
              </a:lnSpc>
              <a:spcBef>
                <a:spcPts val="500"/>
              </a:spcBef>
              <a:buFontTx/>
              <a:buNone/>
              <a:defRPr sz="900" b="0" i="0" kern="1200">
                <a:solidFill>
                  <a:schemeClr val="tx1"/>
                </a:solidFill>
                <a:latin typeface="Montserrat SemiBold" pitchFamily="2" charset="77"/>
                <a:ea typeface="Verdana" panose="020B0604030504040204" pitchFamily="34" charset="0"/>
                <a:cs typeface="Verdana" panose="020B0604030504040204" pitchFamily="34" charset="0"/>
              </a:defRPr>
            </a:lvl3pPr>
            <a:lvl4pPr marL="10287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4pPr>
            <a:lvl5pPr marL="13716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Regular" panose="020B0604020202020204" charset="0"/>
              <a:cs typeface="Montserrat Regular" panose="020B0604020202020204" charset="0"/>
            </a:endParaRPr>
          </a:p>
        </p:txBody>
      </p:sp>
      <p:sp>
        <p:nvSpPr>
          <p:cNvPr id="13" name="Text Placeholder 3">
            <a:extLst>
              <a:ext uri="{FF2B5EF4-FFF2-40B4-BE49-F238E27FC236}">
                <a16:creationId xmlns:a16="http://schemas.microsoft.com/office/drawing/2014/main" id="{90780B32-BE16-4204-B66F-D197B929FDB9}"/>
              </a:ext>
            </a:extLst>
          </p:cNvPr>
          <p:cNvSpPr txBox="1">
            <a:spLocks/>
          </p:cNvSpPr>
          <p:nvPr/>
        </p:nvSpPr>
        <p:spPr>
          <a:xfrm>
            <a:off x="888119" y="4631681"/>
            <a:ext cx="1401169" cy="34441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SemiBold" panose="020B0604020202020204" charset="0"/>
              </a:rPr>
              <a:t>Claims Fund</a:t>
            </a:r>
          </a:p>
        </p:txBody>
      </p:sp>
      <p:sp>
        <p:nvSpPr>
          <p:cNvPr id="14" name="Text Placeholder 3">
            <a:extLst>
              <a:ext uri="{FF2B5EF4-FFF2-40B4-BE49-F238E27FC236}">
                <a16:creationId xmlns:a16="http://schemas.microsoft.com/office/drawing/2014/main" id="{6920612D-7D60-4EEF-82C1-32BDBAB83A01}"/>
              </a:ext>
            </a:extLst>
          </p:cNvPr>
          <p:cNvSpPr txBox="1">
            <a:spLocks/>
          </p:cNvSpPr>
          <p:nvPr/>
        </p:nvSpPr>
        <p:spPr>
          <a:xfrm>
            <a:off x="823808" y="1280955"/>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SemiBold" panose="020B0604020202020204" charset="0"/>
              </a:rPr>
              <a:t>Total Premium</a:t>
            </a:r>
          </a:p>
        </p:txBody>
      </p:sp>
      <p:sp>
        <p:nvSpPr>
          <p:cNvPr id="15" name="Text Placeholder 3">
            <a:extLst>
              <a:ext uri="{FF2B5EF4-FFF2-40B4-BE49-F238E27FC236}">
                <a16:creationId xmlns:a16="http://schemas.microsoft.com/office/drawing/2014/main" id="{F5556808-2172-42F4-962B-C1CE4C73CBC7}"/>
              </a:ext>
            </a:extLst>
          </p:cNvPr>
          <p:cNvSpPr txBox="1">
            <a:spLocks/>
          </p:cNvSpPr>
          <p:nvPr/>
        </p:nvSpPr>
        <p:spPr>
          <a:xfrm>
            <a:off x="807329" y="1701156"/>
            <a:ext cx="1481959" cy="265522"/>
          </a:xfrm>
          <a:prstGeom prst="rect">
            <a:avLst/>
          </a:prstGeom>
          <a:solidFill>
            <a:schemeClr val="accent2">
              <a:lumMod val="75000"/>
            </a:schemeClr>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latin typeface="Montserrat Regular" panose="020B0604020202020204" charset="0"/>
                <a:cs typeface="Montserrat Regular" panose="020B0604020202020204" charset="0"/>
              </a:rPr>
              <a:t>Admin Costs</a:t>
            </a:r>
          </a:p>
        </p:txBody>
      </p:sp>
      <p:sp>
        <p:nvSpPr>
          <p:cNvPr id="20" name="Text Placeholder 6">
            <a:extLst>
              <a:ext uri="{FF2B5EF4-FFF2-40B4-BE49-F238E27FC236}">
                <a16:creationId xmlns:a16="http://schemas.microsoft.com/office/drawing/2014/main" id="{CBCF7041-82D6-4568-81F1-DA99F3B6D715}"/>
              </a:ext>
            </a:extLst>
          </p:cNvPr>
          <p:cNvSpPr>
            <a:spLocks noGrp="1"/>
          </p:cNvSpPr>
          <p:nvPr>
            <p:ph type="body" sz="quarter" idx="12"/>
          </p:nvPr>
        </p:nvSpPr>
        <p:spPr>
          <a:xfrm>
            <a:off x="2472266" y="1648775"/>
            <a:ext cx="4730045" cy="4270067"/>
          </a:xfrm>
        </p:spPr>
        <p:txBody>
          <a:bodyPr>
            <a:normAutofit/>
          </a:bodyPr>
          <a:lstStyle/>
          <a:p>
            <a:r>
              <a:rPr lang="en-US" dirty="0">
                <a:solidFill>
                  <a:srgbClr val="002060"/>
                </a:solidFill>
              </a:rPr>
              <a:t>Administrative costs – Carrier or TPA</a:t>
            </a:r>
          </a:p>
          <a:p>
            <a:pPr lvl="1"/>
            <a:r>
              <a:rPr lang="en-US" dirty="0">
                <a:solidFill>
                  <a:srgbClr val="002060"/>
                </a:solidFill>
                <a:latin typeface="Montserrat Regular" panose="020B0604020202020204" charset="0"/>
                <a:cs typeface="Montserrat Regular" panose="020B0604020202020204" charset="0"/>
              </a:rPr>
              <a:t>Costs associated with plan &amp; claims administration as well as broker compensation</a:t>
            </a:r>
          </a:p>
          <a:p>
            <a:r>
              <a:rPr lang="en-US" dirty="0">
                <a:solidFill>
                  <a:srgbClr val="002060"/>
                </a:solidFill>
              </a:rPr>
              <a:t>Aggregate Stop Loss</a:t>
            </a:r>
          </a:p>
          <a:p>
            <a:pPr lvl="1"/>
            <a:r>
              <a:rPr lang="en-US" dirty="0">
                <a:solidFill>
                  <a:srgbClr val="002060"/>
                </a:solidFill>
                <a:latin typeface="Montserrat Regular" panose="020B0604020202020204" charset="0"/>
                <a:cs typeface="Montserrat Regular" panose="020B0604020202020204" charset="0"/>
              </a:rPr>
              <a:t>Protects the employer from overall claims by the entire group above a certain threshold – typically a percent of expected claims</a:t>
            </a:r>
          </a:p>
          <a:p>
            <a:r>
              <a:rPr lang="en-US" dirty="0">
                <a:solidFill>
                  <a:srgbClr val="002060"/>
                </a:solidFill>
              </a:rPr>
              <a:t>Individual Stop Loss</a:t>
            </a:r>
          </a:p>
          <a:p>
            <a:pPr lvl="1"/>
            <a:r>
              <a:rPr lang="en-US" dirty="0">
                <a:solidFill>
                  <a:srgbClr val="002060"/>
                </a:solidFill>
                <a:latin typeface="Montserrat Regular" panose="020B0604020202020204" charset="0"/>
                <a:cs typeface="Montserrat Regular" panose="020B0604020202020204" charset="0"/>
              </a:rPr>
              <a:t>Protects the claims fund from individual high cost claimants</a:t>
            </a:r>
          </a:p>
          <a:p>
            <a:r>
              <a:rPr lang="en-US" dirty="0">
                <a:solidFill>
                  <a:srgbClr val="002060"/>
                </a:solidFill>
              </a:rPr>
              <a:t>Claims Fund</a:t>
            </a:r>
          </a:p>
          <a:p>
            <a:pPr lvl="1"/>
            <a:r>
              <a:rPr lang="en-US" dirty="0">
                <a:solidFill>
                  <a:srgbClr val="002060"/>
                </a:solidFill>
                <a:latin typeface="Montserrat Regular" panose="020B0604020202020204" charset="0"/>
                <a:cs typeface="Montserrat Regular" panose="020B0604020202020204" charset="0"/>
              </a:rPr>
              <a:t>Money used to pay for claims until stop loss kicks in</a:t>
            </a:r>
          </a:p>
          <a:p>
            <a:endParaRPr lang="en-US" dirty="0"/>
          </a:p>
        </p:txBody>
      </p:sp>
      <p:sp>
        <p:nvSpPr>
          <p:cNvPr id="33" name="Title 1">
            <a:extLst>
              <a:ext uri="{FF2B5EF4-FFF2-40B4-BE49-F238E27FC236}">
                <a16:creationId xmlns:a16="http://schemas.microsoft.com/office/drawing/2014/main" id="{8DB63B78-72D5-4E4D-AE40-CF891A8D3427}"/>
              </a:ext>
            </a:extLst>
          </p:cNvPr>
          <p:cNvSpPr txBox="1">
            <a:spLocks/>
          </p:cNvSpPr>
          <p:nvPr/>
        </p:nvSpPr>
        <p:spPr>
          <a:xfrm>
            <a:off x="1231388" y="-11320"/>
            <a:ext cx="4864612" cy="1325563"/>
          </a:xfrm>
          <a:prstGeom prst="rect">
            <a:avLst/>
          </a:prstGeom>
        </p:spPr>
        <p:txBody>
          <a:bodyPr anchor="ctr"/>
          <a:lstStyle>
            <a:lvl1pPr algn="l" defTabSz="914400" rtl="0" eaLnBrk="1" latinLnBrk="0" hangingPunct="1">
              <a:lnSpc>
                <a:spcPct val="90000"/>
              </a:lnSpc>
              <a:spcBef>
                <a:spcPct val="0"/>
              </a:spcBef>
              <a:buNone/>
              <a:defRPr sz="2400" b="1" i="0" kern="1200">
                <a:solidFill>
                  <a:schemeClr val="tx2"/>
                </a:solidFill>
                <a:latin typeface="Montserrat ExtraBold" pitchFamily="2" charset="77"/>
                <a:ea typeface="Verdana" panose="020B0604030504040204" pitchFamily="34" charset="0"/>
                <a:cs typeface="Verdana" panose="020B0604030504040204" pitchFamily="34" charset="0"/>
              </a:defRPr>
            </a:lvl1pPr>
          </a:lstStyle>
          <a:p>
            <a:r>
              <a:rPr lang="en-US" dirty="0">
                <a:solidFill>
                  <a:srgbClr val="002060"/>
                </a:solidFill>
              </a:rPr>
              <a:t>Basic Rate Factors</a:t>
            </a:r>
          </a:p>
        </p:txBody>
      </p:sp>
    </p:spTree>
    <p:extLst>
      <p:ext uri="{BB962C8B-B14F-4D97-AF65-F5344CB8AC3E}">
        <p14:creationId xmlns:p14="http://schemas.microsoft.com/office/powerpoint/2010/main" val="59495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A5D47D4-C387-4342-994C-3E2F35A148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46" y="-11365"/>
            <a:ext cx="12192000" cy="6858000"/>
          </a:xfrm>
          <a:prstGeom prst="rect">
            <a:avLst/>
          </a:prstGeom>
        </p:spPr>
      </p:pic>
      <p:sp>
        <p:nvSpPr>
          <p:cNvPr id="2" name="Title 1">
            <a:extLst>
              <a:ext uri="{FF2B5EF4-FFF2-40B4-BE49-F238E27FC236}">
                <a16:creationId xmlns:a16="http://schemas.microsoft.com/office/drawing/2014/main" id="{DF86F9F5-6ECF-486E-9AA6-BA9E1CBEC999}"/>
              </a:ext>
            </a:extLst>
          </p:cNvPr>
          <p:cNvSpPr>
            <a:spLocks noGrp="1"/>
          </p:cNvSpPr>
          <p:nvPr>
            <p:ph type="title"/>
          </p:nvPr>
        </p:nvSpPr>
        <p:spPr>
          <a:xfrm>
            <a:off x="3163472" y="72487"/>
            <a:ext cx="4864612" cy="1325563"/>
          </a:xfrm>
        </p:spPr>
        <p:txBody>
          <a:bodyPr/>
          <a:lstStyle/>
          <a:p>
            <a:r>
              <a:rPr lang="en-US" dirty="0">
                <a:solidFill>
                  <a:srgbClr val="002060"/>
                </a:solidFill>
                <a:latin typeface="Montserrat" panose="020B0604020202020204" charset="0"/>
              </a:rPr>
              <a:t>Networks</a:t>
            </a:r>
          </a:p>
        </p:txBody>
      </p:sp>
      <p:sp>
        <p:nvSpPr>
          <p:cNvPr id="4" name="Isosceles Triangle 3">
            <a:extLst>
              <a:ext uri="{FF2B5EF4-FFF2-40B4-BE49-F238E27FC236}">
                <a16:creationId xmlns:a16="http://schemas.microsoft.com/office/drawing/2014/main" id="{53216E79-7770-4595-B011-8670E82719D2}"/>
              </a:ext>
            </a:extLst>
          </p:cNvPr>
          <p:cNvSpPr/>
          <p:nvPr/>
        </p:nvSpPr>
        <p:spPr>
          <a:xfrm>
            <a:off x="195091" y="1020410"/>
            <a:ext cx="3534507" cy="43434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D37B7F35-48B1-4C66-9124-1375617F6168}"/>
              </a:ext>
            </a:extLst>
          </p:cNvPr>
          <p:cNvSpPr/>
          <p:nvPr/>
        </p:nvSpPr>
        <p:spPr>
          <a:xfrm>
            <a:off x="3490240" y="1975788"/>
            <a:ext cx="2766646" cy="3370385"/>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115C2A85-4CAD-41F7-8A52-F47A4E11586C}"/>
              </a:ext>
            </a:extLst>
          </p:cNvPr>
          <p:cNvSpPr/>
          <p:nvPr/>
        </p:nvSpPr>
        <p:spPr>
          <a:xfrm>
            <a:off x="5999259" y="2926774"/>
            <a:ext cx="2089638" cy="2461846"/>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F7562CAA-0CDA-4E64-8839-69E5C839B89A}"/>
              </a:ext>
            </a:extLst>
          </p:cNvPr>
          <p:cNvSpPr/>
          <p:nvPr/>
        </p:nvSpPr>
        <p:spPr>
          <a:xfrm>
            <a:off x="7980724" y="3816838"/>
            <a:ext cx="1430211" cy="159140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B7B6CE78-6511-4CAE-9CC0-1E9B70528E99}"/>
              </a:ext>
            </a:extLst>
          </p:cNvPr>
          <p:cNvSpPr/>
          <p:nvPr/>
        </p:nvSpPr>
        <p:spPr>
          <a:xfrm rot="10800000">
            <a:off x="9138995" y="3588238"/>
            <a:ext cx="1758463" cy="182000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AEF28AE-3F33-48D9-9358-6CF79E60E484}"/>
              </a:ext>
            </a:extLst>
          </p:cNvPr>
          <p:cNvSpPr txBox="1"/>
          <p:nvPr/>
        </p:nvSpPr>
        <p:spPr>
          <a:xfrm>
            <a:off x="1114302" y="5517750"/>
            <a:ext cx="1924052" cy="369332"/>
          </a:xfrm>
          <a:prstGeom prst="rect">
            <a:avLst/>
          </a:prstGeom>
          <a:noFill/>
        </p:spPr>
        <p:txBody>
          <a:bodyPr wrap="square" rtlCol="0">
            <a:spAutoFit/>
          </a:bodyPr>
          <a:lstStyle/>
          <a:p>
            <a:r>
              <a:rPr lang="en-US" b="1" dirty="0">
                <a:solidFill>
                  <a:srgbClr val="002060"/>
                </a:solidFill>
                <a:latin typeface="Montserrat" panose="020B0604020202020204" charset="0"/>
              </a:rPr>
              <a:t>National PPO</a:t>
            </a:r>
          </a:p>
        </p:txBody>
      </p:sp>
      <p:sp>
        <p:nvSpPr>
          <p:cNvPr id="10" name="TextBox 9">
            <a:extLst>
              <a:ext uri="{FF2B5EF4-FFF2-40B4-BE49-F238E27FC236}">
                <a16:creationId xmlns:a16="http://schemas.microsoft.com/office/drawing/2014/main" id="{61204342-F7DB-4A0E-B000-82A27D0210D9}"/>
              </a:ext>
            </a:extLst>
          </p:cNvPr>
          <p:cNvSpPr txBox="1"/>
          <p:nvPr/>
        </p:nvSpPr>
        <p:spPr>
          <a:xfrm>
            <a:off x="4068501" y="5504874"/>
            <a:ext cx="1881802" cy="369332"/>
          </a:xfrm>
          <a:prstGeom prst="rect">
            <a:avLst/>
          </a:prstGeom>
          <a:noFill/>
        </p:spPr>
        <p:txBody>
          <a:bodyPr wrap="square" rtlCol="0">
            <a:spAutoFit/>
          </a:bodyPr>
          <a:lstStyle/>
          <a:p>
            <a:r>
              <a:rPr lang="en-US" b="1" dirty="0">
                <a:solidFill>
                  <a:srgbClr val="002060"/>
                </a:solidFill>
                <a:latin typeface="Montserrat" panose="020B0604020202020204" charset="0"/>
              </a:rPr>
              <a:t>National POS</a:t>
            </a:r>
          </a:p>
        </p:txBody>
      </p:sp>
      <p:sp>
        <p:nvSpPr>
          <p:cNvPr id="13" name="TextBox 12">
            <a:extLst>
              <a:ext uri="{FF2B5EF4-FFF2-40B4-BE49-F238E27FC236}">
                <a16:creationId xmlns:a16="http://schemas.microsoft.com/office/drawing/2014/main" id="{F37E05BB-F4F6-4558-9A06-7391F229AF3E}"/>
              </a:ext>
            </a:extLst>
          </p:cNvPr>
          <p:cNvSpPr txBox="1"/>
          <p:nvPr/>
        </p:nvSpPr>
        <p:spPr>
          <a:xfrm>
            <a:off x="6653151" y="5517749"/>
            <a:ext cx="1758462" cy="369332"/>
          </a:xfrm>
          <a:prstGeom prst="rect">
            <a:avLst/>
          </a:prstGeom>
          <a:noFill/>
        </p:spPr>
        <p:txBody>
          <a:bodyPr wrap="square" rtlCol="0">
            <a:spAutoFit/>
          </a:bodyPr>
          <a:lstStyle/>
          <a:p>
            <a:r>
              <a:rPr lang="en-US" b="1" dirty="0">
                <a:solidFill>
                  <a:srgbClr val="002060"/>
                </a:solidFill>
                <a:latin typeface="Montserrat" panose="020B0604020202020204" charset="0"/>
              </a:rPr>
              <a:t>HMO</a:t>
            </a:r>
          </a:p>
        </p:txBody>
      </p:sp>
      <p:sp>
        <p:nvSpPr>
          <p:cNvPr id="14" name="TextBox 13">
            <a:extLst>
              <a:ext uri="{FF2B5EF4-FFF2-40B4-BE49-F238E27FC236}">
                <a16:creationId xmlns:a16="http://schemas.microsoft.com/office/drawing/2014/main" id="{998E3D2A-0E7B-479A-94DA-BCE96779BFEE}"/>
              </a:ext>
            </a:extLst>
          </p:cNvPr>
          <p:cNvSpPr txBox="1"/>
          <p:nvPr/>
        </p:nvSpPr>
        <p:spPr>
          <a:xfrm>
            <a:off x="8384467" y="5508192"/>
            <a:ext cx="1758462" cy="369332"/>
          </a:xfrm>
          <a:prstGeom prst="rect">
            <a:avLst/>
          </a:prstGeom>
          <a:noFill/>
        </p:spPr>
        <p:txBody>
          <a:bodyPr wrap="square" rtlCol="0">
            <a:spAutoFit/>
          </a:bodyPr>
          <a:lstStyle/>
          <a:p>
            <a:r>
              <a:rPr lang="en-US" b="1" dirty="0">
                <a:solidFill>
                  <a:srgbClr val="002060"/>
                </a:solidFill>
                <a:latin typeface="Montserrat" panose="020B0604020202020204" charset="0"/>
              </a:rPr>
              <a:t>EPO</a:t>
            </a:r>
          </a:p>
        </p:txBody>
      </p:sp>
      <p:sp>
        <p:nvSpPr>
          <p:cNvPr id="15" name="TextBox 14">
            <a:extLst>
              <a:ext uri="{FF2B5EF4-FFF2-40B4-BE49-F238E27FC236}">
                <a16:creationId xmlns:a16="http://schemas.microsoft.com/office/drawing/2014/main" id="{FEDAA22F-241B-4146-BE2D-1FC6F76D28B6}"/>
              </a:ext>
            </a:extLst>
          </p:cNvPr>
          <p:cNvSpPr txBox="1"/>
          <p:nvPr/>
        </p:nvSpPr>
        <p:spPr>
          <a:xfrm>
            <a:off x="9704997" y="5504873"/>
            <a:ext cx="1758462" cy="369332"/>
          </a:xfrm>
          <a:prstGeom prst="rect">
            <a:avLst/>
          </a:prstGeom>
          <a:noFill/>
        </p:spPr>
        <p:txBody>
          <a:bodyPr wrap="square" rtlCol="0">
            <a:spAutoFit/>
          </a:bodyPr>
          <a:lstStyle/>
          <a:p>
            <a:r>
              <a:rPr lang="en-US" b="1" dirty="0">
                <a:solidFill>
                  <a:srgbClr val="002060"/>
                </a:solidFill>
                <a:latin typeface="Montserrat" panose="020B0604020202020204" charset="0"/>
              </a:rPr>
              <a:t>RBP</a:t>
            </a:r>
          </a:p>
        </p:txBody>
      </p:sp>
      <p:sp>
        <p:nvSpPr>
          <p:cNvPr id="16" name="TextBox 15">
            <a:extLst>
              <a:ext uri="{FF2B5EF4-FFF2-40B4-BE49-F238E27FC236}">
                <a16:creationId xmlns:a16="http://schemas.microsoft.com/office/drawing/2014/main" id="{0758C8A4-5FFD-4179-B283-DC9AE06F6FD1}"/>
              </a:ext>
            </a:extLst>
          </p:cNvPr>
          <p:cNvSpPr txBox="1"/>
          <p:nvPr/>
        </p:nvSpPr>
        <p:spPr>
          <a:xfrm>
            <a:off x="1522874" y="2514600"/>
            <a:ext cx="717309" cy="584775"/>
          </a:xfrm>
          <a:prstGeom prst="rect">
            <a:avLst/>
          </a:prstGeom>
          <a:noFill/>
        </p:spPr>
        <p:txBody>
          <a:bodyPr wrap="square" rtlCol="0">
            <a:spAutoFit/>
          </a:bodyPr>
          <a:lstStyle/>
          <a:p>
            <a:r>
              <a:rPr lang="en-US" sz="3200" b="1" dirty="0">
                <a:solidFill>
                  <a:schemeClr val="bg1"/>
                </a:solidFill>
                <a:latin typeface="Montserrat" panose="020B0604020202020204" charset="0"/>
              </a:rPr>
              <a:t>$$</a:t>
            </a:r>
          </a:p>
        </p:txBody>
      </p:sp>
      <p:sp>
        <p:nvSpPr>
          <p:cNvPr id="17" name="TextBox 16">
            <a:extLst>
              <a:ext uri="{FF2B5EF4-FFF2-40B4-BE49-F238E27FC236}">
                <a16:creationId xmlns:a16="http://schemas.microsoft.com/office/drawing/2014/main" id="{6BF1E326-9218-47DC-AE8A-2A7B10A95EA2}"/>
              </a:ext>
            </a:extLst>
          </p:cNvPr>
          <p:cNvSpPr txBox="1"/>
          <p:nvPr/>
        </p:nvSpPr>
        <p:spPr>
          <a:xfrm>
            <a:off x="4569188" y="2997598"/>
            <a:ext cx="726845" cy="584775"/>
          </a:xfrm>
          <a:prstGeom prst="rect">
            <a:avLst/>
          </a:prstGeom>
          <a:noFill/>
        </p:spPr>
        <p:txBody>
          <a:bodyPr wrap="square" rtlCol="0">
            <a:spAutoFit/>
          </a:bodyPr>
          <a:lstStyle/>
          <a:p>
            <a:r>
              <a:rPr lang="en-US" sz="3200" b="1" dirty="0">
                <a:solidFill>
                  <a:schemeClr val="bg1"/>
                </a:solidFill>
                <a:latin typeface="Montserrat" panose="020B0604020202020204" charset="0"/>
              </a:rPr>
              <a:t>$$</a:t>
            </a:r>
          </a:p>
        </p:txBody>
      </p:sp>
      <p:sp>
        <p:nvSpPr>
          <p:cNvPr id="18" name="TextBox 17">
            <a:extLst>
              <a:ext uri="{FF2B5EF4-FFF2-40B4-BE49-F238E27FC236}">
                <a16:creationId xmlns:a16="http://schemas.microsoft.com/office/drawing/2014/main" id="{678AF3E3-6E8E-42C1-A11A-428773309C5B}"/>
              </a:ext>
            </a:extLst>
          </p:cNvPr>
          <p:cNvSpPr txBox="1"/>
          <p:nvPr/>
        </p:nvSpPr>
        <p:spPr>
          <a:xfrm>
            <a:off x="6819520" y="3493846"/>
            <a:ext cx="553912" cy="584775"/>
          </a:xfrm>
          <a:prstGeom prst="rect">
            <a:avLst/>
          </a:prstGeom>
          <a:noFill/>
        </p:spPr>
        <p:txBody>
          <a:bodyPr wrap="square" rtlCol="0">
            <a:spAutoFit/>
          </a:bodyPr>
          <a:lstStyle/>
          <a:p>
            <a:r>
              <a:rPr lang="en-US" sz="3200" b="1" dirty="0">
                <a:solidFill>
                  <a:schemeClr val="bg1"/>
                </a:solidFill>
                <a:latin typeface="Montserrat" panose="020B0604020202020204" charset="0"/>
              </a:rPr>
              <a:t>$</a:t>
            </a:r>
          </a:p>
        </p:txBody>
      </p:sp>
      <p:sp>
        <p:nvSpPr>
          <p:cNvPr id="19" name="TextBox 18">
            <a:extLst>
              <a:ext uri="{FF2B5EF4-FFF2-40B4-BE49-F238E27FC236}">
                <a16:creationId xmlns:a16="http://schemas.microsoft.com/office/drawing/2014/main" id="{20BD5016-830C-462E-B930-0BEB12524651}"/>
              </a:ext>
            </a:extLst>
          </p:cNvPr>
          <p:cNvSpPr txBox="1"/>
          <p:nvPr/>
        </p:nvSpPr>
        <p:spPr>
          <a:xfrm>
            <a:off x="8515167" y="4308248"/>
            <a:ext cx="553912" cy="461665"/>
          </a:xfrm>
          <a:prstGeom prst="rect">
            <a:avLst/>
          </a:prstGeom>
          <a:noFill/>
        </p:spPr>
        <p:txBody>
          <a:bodyPr wrap="square" rtlCol="0">
            <a:spAutoFit/>
          </a:bodyPr>
          <a:lstStyle/>
          <a:p>
            <a:r>
              <a:rPr lang="en-US" sz="2400" b="1" dirty="0">
                <a:solidFill>
                  <a:schemeClr val="bg1"/>
                </a:solidFill>
                <a:latin typeface="Montserrat" panose="020B0604020202020204" charset="0"/>
              </a:rPr>
              <a:t>$</a:t>
            </a:r>
          </a:p>
        </p:txBody>
      </p:sp>
      <p:sp>
        <p:nvSpPr>
          <p:cNvPr id="20" name="TextBox 19">
            <a:extLst>
              <a:ext uri="{FF2B5EF4-FFF2-40B4-BE49-F238E27FC236}">
                <a16:creationId xmlns:a16="http://schemas.microsoft.com/office/drawing/2014/main" id="{3DC945E9-5B30-4D1B-8CAD-BF335A47B3FA}"/>
              </a:ext>
            </a:extLst>
          </p:cNvPr>
          <p:cNvSpPr txBox="1"/>
          <p:nvPr/>
        </p:nvSpPr>
        <p:spPr>
          <a:xfrm>
            <a:off x="9837669" y="4212432"/>
            <a:ext cx="553912" cy="461665"/>
          </a:xfrm>
          <a:prstGeom prst="rect">
            <a:avLst/>
          </a:prstGeom>
          <a:noFill/>
        </p:spPr>
        <p:txBody>
          <a:bodyPr wrap="square" rtlCol="0">
            <a:spAutoFit/>
          </a:bodyPr>
          <a:lstStyle/>
          <a:p>
            <a:r>
              <a:rPr lang="en-US" sz="2400" b="1" dirty="0">
                <a:solidFill>
                  <a:schemeClr val="bg1"/>
                </a:solidFill>
                <a:latin typeface="Montserrat" panose="020B0604020202020204" charset="0"/>
              </a:rPr>
              <a:t>$</a:t>
            </a:r>
          </a:p>
        </p:txBody>
      </p:sp>
      <p:pic>
        <p:nvPicPr>
          <p:cNvPr id="27" name="Picture 26">
            <a:extLst>
              <a:ext uri="{FF2B5EF4-FFF2-40B4-BE49-F238E27FC236}">
                <a16:creationId xmlns:a16="http://schemas.microsoft.com/office/drawing/2014/main" id="{D377DD39-AEB2-4D05-86A2-A0E9F05B2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420072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8C3E5942-6149-4E2F-B2C7-C2DE6A14BA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6810"/>
            <a:ext cx="12192000" cy="6858000"/>
          </a:xfrm>
          <a:prstGeom prst="rect">
            <a:avLst/>
          </a:prstGeom>
        </p:spPr>
      </p:pic>
      <p:sp>
        <p:nvSpPr>
          <p:cNvPr id="6" name="Title 5">
            <a:extLst>
              <a:ext uri="{FF2B5EF4-FFF2-40B4-BE49-F238E27FC236}">
                <a16:creationId xmlns:a16="http://schemas.microsoft.com/office/drawing/2014/main" id="{19DA6836-D19E-417A-A8AE-4776E0507822}"/>
              </a:ext>
            </a:extLst>
          </p:cNvPr>
          <p:cNvSpPr>
            <a:spLocks noGrp="1"/>
          </p:cNvSpPr>
          <p:nvPr>
            <p:ph type="title"/>
          </p:nvPr>
        </p:nvSpPr>
        <p:spPr/>
        <p:txBody>
          <a:bodyPr/>
          <a:lstStyle/>
          <a:p>
            <a:r>
              <a:rPr lang="en-US" sz="2800" dirty="0">
                <a:solidFill>
                  <a:srgbClr val="002060"/>
                </a:solidFill>
              </a:rPr>
              <a:t>Reference Based Pricing</a:t>
            </a:r>
          </a:p>
        </p:txBody>
      </p:sp>
      <p:sp>
        <p:nvSpPr>
          <p:cNvPr id="23" name="Text Placeholder 6">
            <a:extLst>
              <a:ext uri="{FF2B5EF4-FFF2-40B4-BE49-F238E27FC236}">
                <a16:creationId xmlns:a16="http://schemas.microsoft.com/office/drawing/2014/main" id="{D22DD9C1-ECC8-42DA-BE6E-8488DC7BAD6B}"/>
              </a:ext>
            </a:extLst>
          </p:cNvPr>
          <p:cNvSpPr>
            <a:spLocks noGrp="1"/>
          </p:cNvSpPr>
          <p:nvPr>
            <p:ph type="body" sz="quarter" idx="12"/>
          </p:nvPr>
        </p:nvSpPr>
        <p:spPr>
          <a:xfrm>
            <a:off x="427857" y="1829346"/>
            <a:ext cx="4292489" cy="4520651"/>
          </a:xfrm>
        </p:spPr>
        <p:txBody>
          <a:bodyPr>
            <a:normAutofit fontScale="92500" lnSpcReduction="20000"/>
          </a:bodyPr>
          <a:lstStyle/>
          <a:p>
            <a:r>
              <a:rPr lang="en-US" sz="1700" dirty="0">
                <a:solidFill>
                  <a:srgbClr val="002060"/>
                </a:solidFill>
              </a:rPr>
              <a:t>Provider bills for covered services</a:t>
            </a:r>
          </a:p>
          <a:p>
            <a:pPr lvl="1"/>
            <a:r>
              <a:rPr lang="en-US" sz="1700" dirty="0">
                <a:solidFill>
                  <a:srgbClr val="002060"/>
                </a:solidFill>
                <a:latin typeface="Montserrat Regular" panose="020B0604020202020204" charset="0"/>
                <a:cs typeface="Montserrat Regular" panose="020B0604020202020204" charset="0"/>
              </a:rPr>
              <a:t>No network discounts are included</a:t>
            </a:r>
          </a:p>
          <a:p>
            <a:r>
              <a:rPr lang="en-US" sz="1700" dirty="0">
                <a:solidFill>
                  <a:srgbClr val="002060"/>
                </a:solidFill>
              </a:rPr>
              <a:t>Medicare Reimbursement Rate</a:t>
            </a:r>
          </a:p>
          <a:p>
            <a:pPr lvl="1"/>
            <a:r>
              <a:rPr lang="en-US" sz="1700" dirty="0">
                <a:solidFill>
                  <a:srgbClr val="002060"/>
                </a:solidFill>
                <a:latin typeface="Montserrat Regular" panose="020B0604020202020204" charset="0"/>
                <a:cs typeface="Montserrat Regular" panose="020B0604020202020204" charset="0"/>
              </a:rPr>
              <a:t>TPA or specialized vendor will determine the Medicare reimbursement rate for the given service</a:t>
            </a:r>
          </a:p>
          <a:p>
            <a:r>
              <a:rPr lang="en-US" sz="1700" dirty="0">
                <a:solidFill>
                  <a:srgbClr val="002060"/>
                </a:solidFill>
              </a:rPr>
              <a:t>Reference Based Price</a:t>
            </a:r>
          </a:p>
          <a:p>
            <a:pPr lvl="1"/>
            <a:r>
              <a:rPr lang="en-US" sz="1700" dirty="0">
                <a:solidFill>
                  <a:srgbClr val="002060"/>
                </a:solidFill>
                <a:latin typeface="Montserrat Regular" panose="020B0604020202020204" charset="0"/>
                <a:cs typeface="Montserrat Regular" panose="020B0604020202020204" charset="0"/>
              </a:rPr>
              <a:t>The plan will reimburse the provider at a percentage of Medicare based on the service provided</a:t>
            </a:r>
          </a:p>
          <a:p>
            <a:r>
              <a:rPr lang="en-US" sz="1700" dirty="0">
                <a:solidFill>
                  <a:srgbClr val="002060"/>
                </a:solidFill>
              </a:rPr>
              <a:t>Claim Negotiation</a:t>
            </a:r>
          </a:p>
          <a:p>
            <a:pPr lvl="1"/>
            <a:r>
              <a:rPr lang="en-US" sz="1700" dirty="0">
                <a:solidFill>
                  <a:srgbClr val="002060"/>
                </a:solidFill>
                <a:latin typeface="Montserrat Regular" panose="020B0604020202020204" charset="0"/>
                <a:cs typeface="Montserrat Regular" panose="020B0604020202020204" charset="0"/>
              </a:rPr>
              <a:t>TPA or </a:t>
            </a:r>
            <a:r>
              <a:rPr lang="en-US" sz="1700" b="1" dirty="0">
                <a:solidFill>
                  <a:srgbClr val="002060"/>
                </a:solidFill>
                <a:latin typeface="Montserrat Bold" panose="00000800000000000000" charset="0"/>
                <a:cs typeface="Montserrat Bold" panose="00000800000000000000" charset="0"/>
              </a:rPr>
              <a:t>specialized vendor </a:t>
            </a:r>
            <a:r>
              <a:rPr lang="en-US" sz="1700" dirty="0">
                <a:solidFill>
                  <a:srgbClr val="002060"/>
                </a:solidFill>
                <a:latin typeface="Montserrat Regular" panose="020B0604020202020204" charset="0"/>
                <a:cs typeface="Montserrat Regular" panose="020B0604020202020204" charset="0"/>
              </a:rPr>
              <a:t>will negotiate with provider if balance billing occurs</a:t>
            </a:r>
          </a:p>
          <a:p>
            <a:r>
              <a:rPr lang="en-US" sz="1700" dirty="0">
                <a:solidFill>
                  <a:srgbClr val="002060"/>
                </a:solidFill>
              </a:rPr>
              <a:t>Full vs Partial Replacement</a:t>
            </a:r>
          </a:p>
          <a:p>
            <a:pPr lvl="1"/>
            <a:r>
              <a:rPr lang="en-US" sz="1700" dirty="0">
                <a:solidFill>
                  <a:srgbClr val="002060"/>
                </a:solidFill>
                <a:latin typeface="Montserrat Regular" panose="020B0604020202020204" charset="0"/>
                <a:cs typeface="Montserrat Regular" panose="020B0604020202020204" charset="0"/>
              </a:rPr>
              <a:t>Networks can be used to cover providers that may be unwilling to accept an RBP model</a:t>
            </a:r>
          </a:p>
          <a:p>
            <a:pPr marL="342891" lvl="1" indent="0">
              <a:buNone/>
            </a:pPr>
            <a:endParaRPr lang="en-US" dirty="0">
              <a:latin typeface="Montserrat Regular" panose="020B0604020202020204" charset="0"/>
              <a:cs typeface="Montserrat Regular" panose="020B0604020202020204" charset="0"/>
            </a:endParaRPr>
          </a:p>
        </p:txBody>
      </p:sp>
      <p:sp>
        <p:nvSpPr>
          <p:cNvPr id="20" name="Rectangle 19">
            <a:extLst>
              <a:ext uri="{FF2B5EF4-FFF2-40B4-BE49-F238E27FC236}">
                <a16:creationId xmlns:a16="http://schemas.microsoft.com/office/drawing/2014/main" id="{F693BD56-1472-4C79-A4B0-BA972793363C}"/>
              </a:ext>
            </a:extLst>
          </p:cNvPr>
          <p:cNvSpPr/>
          <p:nvPr/>
        </p:nvSpPr>
        <p:spPr>
          <a:xfrm>
            <a:off x="5358604" y="2247844"/>
            <a:ext cx="513518" cy="3189808"/>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3">
            <a:extLst>
              <a:ext uri="{FF2B5EF4-FFF2-40B4-BE49-F238E27FC236}">
                <a16:creationId xmlns:a16="http://schemas.microsoft.com/office/drawing/2014/main" id="{9D490E5B-6F8B-4484-AF79-B9E7AA1BA796}"/>
              </a:ext>
            </a:extLst>
          </p:cNvPr>
          <p:cNvSpPr txBox="1">
            <a:spLocks/>
          </p:cNvSpPr>
          <p:nvPr/>
        </p:nvSpPr>
        <p:spPr>
          <a:xfrm>
            <a:off x="4874384" y="1921817"/>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$3,376</a:t>
            </a:r>
          </a:p>
        </p:txBody>
      </p:sp>
      <p:cxnSp>
        <p:nvCxnSpPr>
          <p:cNvPr id="10" name="Straight Connector 9">
            <a:extLst>
              <a:ext uri="{FF2B5EF4-FFF2-40B4-BE49-F238E27FC236}">
                <a16:creationId xmlns:a16="http://schemas.microsoft.com/office/drawing/2014/main" id="{E641D190-2939-40BE-8C15-BFCF3B1D231C}"/>
              </a:ext>
            </a:extLst>
          </p:cNvPr>
          <p:cNvCxnSpPr>
            <a:cxnSpLocks/>
          </p:cNvCxnSpPr>
          <p:nvPr/>
        </p:nvCxnSpPr>
        <p:spPr>
          <a:xfrm>
            <a:off x="5712178" y="2235831"/>
            <a:ext cx="556313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FD3404D-E473-42C5-B51F-5EB31CBE1378}"/>
              </a:ext>
            </a:extLst>
          </p:cNvPr>
          <p:cNvSpPr/>
          <p:nvPr/>
        </p:nvSpPr>
        <p:spPr>
          <a:xfrm>
            <a:off x="6928435" y="4143025"/>
            <a:ext cx="493861" cy="129462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EC3F2FC-6CFC-4F2D-A669-6B1483B32F58}"/>
              </a:ext>
            </a:extLst>
          </p:cNvPr>
          <p:cNvSpPr/>
          <p:nvPr/>
        </p:nvSpPr>
        <p:spPr>
          <a:xfrm>
            <a:off x="10776235" y="3694509"/>
            <a:ext cx="493861" cy="1293833"/>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8E650381-1957-4A2B-846E-F12DC98FE175}"/>
              </a:ext>
            </a:extLst>
          </p:cNvPr>
          <p:cNvSpPr txBox="1">
            <a:spLocks/>
          </p:cNvSpPr>
          <p:nvPr/>
        </p:nvSpPr>
        <p:spPr>
          <a:xfrm>
            <a:off x="4850306" y="5850890"/>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Billed Charge</a:t>
            </a:r>
          </a:p>
        </p:txBody>
      </p:sp>
      <p:sp>
        <p:nvSpPr>
          <p:cNvPr id="39" name="Rectangle 38">
            <a:extLst>
              <a:ext uri="{FF2B5EF4-FFF2-40B4-BE49-F238E27FC236}">
                <a16:creationId xmlns:a16="http://schemas.microsoft.com/office/drawing/2014/main" id="{6254C7E8-8D62-491A-BF27-BDEF95419044}"/>
              </a:ext>
            </a:extLst>
          </p:cNvPr>
          <p:cNvSpPr/>
          <p:nvPr/>
        </p:nvSpPr>
        <p:spPr>
          <a:xfrm>
            <a:off x="8610111" y="4201844"/>
            <a:ext cx="493861" cy="1235807"/>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3">
            <a:extLst>
              <a:ext uri="{FF2B5EF4-FFF2-40B4-BE49-F238E27FC236}">
                <a16:creationId xmlns:a16="http://schemas.microsoft.com/office/drawing/2014/main" id="{D9D11546-8659-4C81-9486-168A9E64C8AC}"/>
              </a:ext>
            </a:extLst>
          </p:cNvPr>
          <p:cNvSpPr txBox="1">
            <a:spLocks/>
          </p:cNvSpPr>
          <p:nvPr/>
        </p:nvSpPr>
        <p:spPr>
          <a:xfrm>
            <a:off x="6430414" y="5678385"/>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Medicare Reimbursement Rate</a:t>
            </a:r>
          </a:p>
        </p:txBody>
      </p:sp>
      <p:sp>
        <p:nvSpPr>
          <p:cNvPr id="43" name="Text Placeholder 3">
            <a:extLst>
              <a:ext uri="{FF2B5EF4-FFF2-40B4-BE49-F238E27FC236}">
                <a16:creationId xmlns:a16="http://schemas.microsoft.com/office/drawing/2014/main" id="{3ADFC5F4-0060-48D4-B3D9-34B3E08BF97B}"/>
              </a:ext>
            </a:extLst>
          </p:cNvPr>
          <p:cNvSpPr txBox="1">
            <a:spLocks/>
          </p:cNvSpPr>
          <p:nvPr/>
        </p:nvSpPr>
        <p:spPr>
          <a:xfrm>
            <a:off x="8108671" y="5799820"/>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Reference Based Price</a:t>
            </a:r>
          </a:p>
        </p:txBody>
      </p:sp>
      <p:sp>
        <p:nvSpPr>
          <p:cNvPr id="51" name="Rectangle 50">
            <a:extLst>
              <a:ext uri="{FF2B5EF4-FFF2-40B4-BE49-F238E27FC236}">
                <a16:creationId xmlns:a16="http://schemas.microsoft.com/office/drawing/2014/main" id="{E650C00B-A531-4AF7-8387-66D4AB70905B}"/>
              </a:ext>
            </a:extLst>
          </p:cNvPr>
          <p:cNvSpPr/>
          <p:nvPr/>
        </p:nvSpPr>
        <p:spPr>
          <a:xfrm>
            <a:off x="10776235" y="2290779"/>
            <a:ext cx="493861" cy="1293835"/>
          </a:xfrm>
          <a:prstGeom prst="rect">
            <a:avLst/>
          </a:prstGeom>
          <a:noFill/>
          <a:ln w="38100">
            <a:solidFill>
              <a:srgbClr val="1E3E6A"/>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a16="http://schemas.microsoft.com/office/drawing/2014/main" id="{CFEF5A1E-108B-49AD-8112-CA1BB443C761}"/>
              </a:ext>
            </a:extLst>
          </p:cNvPr>
          <p:cNvSpPr txBox="1">
            <a:spLocks/>
          </p:cNvSpPr>
          <p:nvPr/>
        </p:nvSpPr>
        <p:spPr>
          <a:xfrm>
            <a:off x="6401885" y="3840162"/>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$1,571</a:t>
            </a:r>
          </a:p>
        </p:txBody>
      </p:sp>
      <p:cxnSp>
        <p:nvCxnSpPr>
          <p:cNvPr id="22" name="Straight Connector 21">
            <a:extLst>
              <a:ext uri="{FF2B5EF4-FFF2-40B4-BE49-F238E27FC236}">
                <a16:creationId xmlns:a16="http://schemas.microsoft.com/office/drawing/2014/main" id="{A6D2E72A-9760-4AB1-AC68-C457451D835F}"/>
              </a:ext>
            </a:extLst>
          </p:cNvPr>
          <p:cNvCxnSpPr>
            <a:cxnSpLocks/>
          </p:cNvCxnSpPr>
          <p:nvPr/>
        </p:nvCxnSpPr>
        <p:spPr>
          <a:xfrm>
            <a:off x="6928435" y="4143025"/>
            <a:ext cx="838321"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229369CB-0474-4078-BD66-E16AF47A3021}"/>
              </a:ext>
            </a:extLst>
          </p:cNvPr>
          <p:cNvSpPr txBox="1">
            <a:spLocks/>
          </p:cNvSpPr>
          <p:nvPr/>
        </p:nvSpPr>
        <p:spPr>
          <a:xfrm>
            <a:off x="7276629" y="4032284"/>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100%</a:t>
            </a:r>
          </a:p>
        </p:txBody>
      </p:sp>
      <p:cxnSp>
        <p:nvCxnSpPr>
          <p:cNvPr id="28" name="Straight Connector 27">
            <a:extLst>
              <a:ext uri="{FF2B5EF4-FFF2-40B4-BE49-F238E27FC236}">
                <a16:creationId xmlns:a16="http://schemas.microsoft.com/office/drawing/2014/main" id="{887A0730-AF5E-48C5-AF6E-750BBE48F985}"/>
              </a:ext>
            </a:extLst>
          </p:cNvPr>
          <p:cNvCxnSpPr>
            <a:cxnSpLocks/>
          </p:cNvCxnSpPr>
          <p:nvPr/>
        </p:nvCxnSpPr>
        <p:spPr>
          <a:xfrm>
            <a:off x="8265651" y="4137383"/>
            <a:ext cx="83832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1596108-2B08-4A2E-BC4E-5F91334BCD6D}"/>
              </a:ext>
            </a:extLst>
          </p:cNvPr>
          <p:cNvSpPr/>
          <p:nvPr/>
        </p:nvSpPr>
        <p:spPr>
          <a:xfrm>
            <a:off x="8610110" y="3649356"/>
            <a:ext cx="493861" cy="451560"/>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0EF8A7A7-FD4E-4565-AD39-9C5293675874}"/>
              </a:ext>
            </a:extLst>
          </p:cNvPr>
          <p:cNvCxnSpPr>
            <a:cxnSpLocks/>
          </p:cNvCxnSpPr>
          <p:nvPr/>
        </p:nvCxnSpPr>
        <p:spPr>
          <a:xfrm>
            <a:off x="8261034" y="3639561"/>
            <a:ext cx="3009062"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F3700B34-11C5-4C5A-BE3C-7D5829480CAB}"/>
              </a:ext>
            </a:extLst>
          </p:cNvPr>
          <p:cNvSpPr txBox="1">
            <a:spLocks/>
          </p:cNvSpPr>
          <p:nvPr/>
        </p:nvSpPr>
        <p:spPr>
          <a:xfrm>
            <a:off x="7298699" y="3531143"/>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130%</a:t>
            </a:r>
          </a:p>
        </p:txBody>
      </p:sp>
      <p:sp>
        <p:nvSpPr>
          <p:cNvPr id="48" name="Text Placeholder 3">
            <a:extLst>
              <a:ext uri="{FF2B5EF4-FFF2-40B4-BE49-F238E27FC236}">
                <a16:creationId xmlns:a16="http://schemas.microsoft.com/office/drawing/2014/main" id="{FFD95DB1-D75C-49DF-B790-5C4FD1739FD1}"/>
              </a:ext>
            </a:extLst>
          </p:cNvPr>
          <p:cNvSpPr txBox="1">
            <a:spLocks/>
          </p:cNvSpPr>
          <p:nvPr/>
        </p:nvSpPr>
        <p:spPr>
          <a:xfrm>
            <a:off x="8128306" y="3337572"/>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$2,042</a:t>
            </a:r>
          </a:p>
        </p:txBody>
      </p:sp>
      <p:sp>
        <p:nvSpPr>
          <p:cNvPr id="49" name="Rectangle 48">
            <a:extLst>
              <a:ext uri="{FF2B5EF4-FFF2-40B4-BE49-F238E27FC236}">
                <a16:creationId xmlns:a16="http://schemas.microsoft.com/office/drawing/2014/main" id="{540F7353-A379-4BA9-A2D9-BB9421451EFA}"/>
              </a:ext>
            </a:extLst>
          </p:cNvPr>
          <p:cNvSpPr/>
          <p:nvPr/>
        </p:nvSpPr>
        <p:spPr>
          <a:xfrm>
            <a:off x="10776234" y="5043290"/>
            <a:ext cx="493861" cy="411019"/>
          </a:xfrm>
          <a:prstGeom prst="rect">
            <a:avLst/>
          </a:prstGeom>
          <a:solidFill>
            <a:srgbClr val="1E3E6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3">
            <a:extLst>
              <a:ext uri="{FF2B5EF4-FFF2-40B4-BE49-F238E27FC236}">
                <a16:creationId xmlns:a16="http://schemas.microsoft.com/office/drawing/2014/main" id="{3953A103-3DB6-48EF-B841-A298DB93A0DD}"/>
              </a:ext>
            </a:extLst>
          </p:cNvPr>
          <p:cNvSpPr txBox="1">
            <a:spLocks/>
          </p:cNvSpPr>
          <p:nvPr/>
        </p:nvSpPr>
        <p:spPr>
          <a:xfrm>
            <a:off x="10282184" y="5851430"/>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End Result</a:t>
            </a:r>
          </a:p>
        </p:txBody>
      </p:sp>
      <p:cxnSp>
        <p:nvCxnSpPr>
          <p:cNvPr id="52" name="Straight Arrow Connector 51">
            <a:extLst>
              <a:ext uri="{FF2B5EF4-FFF2-40B4-BE49-F238E27FC236}">
                <a16:creationId xmlns:a16="http://schemas.microsoft.com/office/drawing/2014/main" id="{00F6F44A-670A-4A1D-B416-E99A6079D665}"/>
              </a:ext>
            </a:extLst>
          </p:cNvPr>
          <p:cNvCxnSpPr>
            <a:cxnSpLocks/>
            <a:stCxn id="49" idx="1"/>
          </p:cNvCxnSpPr>
          <p:nvPr/>
        </p:nvCxnSpPr>
        <p:spPr>
          <a:xfrm flipH="1">
            <a:off x="10487378" y="5248800"/>
            <a:ext cx="2888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6BDF1A7-E6C9-45A8-80EB-7A06D1C38D33}"/>
              </a:ext>
            </a:extLst>
          </p:cNvPr>
          <p:cNvCxnSpPr>
            <a:cxnSpLocks/>
            <a:stCxn id="42" idx="1"/>
          </p:cNvCxnSpPr>
          <p:nvPr/>
        </p:nvCxnSpPr>
        <p:spPr>
          <a:xfrm flipH="1">
            <a:off x="10487378" y="4341426"/>
            <a:ext cx="288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4828380-3B7C-4A6E-AD8E-F7ECC9B9C2FF}"/>
              </a:ext>
            </a:extLst>
          </p:cNvPr>
          <p:cNvCxnSpPr>
            <a:cxnSpLocks/>
            <a:stCxn id="51" idx="1"/>
          </p:cNvCxnSpPr>
          <p:nvPr/>
        </p:nvCxnSpPr>
        <p:spPr>
          <a:xfrm flipH="1">
            <a:off x="10503323" y="2937697"/>
            <a:ext cx="272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BAA82DCD-2A7A-450C-9241-0A9A7630350D}"/>
              </a:ext>
            </a:extLst>
          </p:cNvPr>
          <p:cNvSpPr txBox="1">
            <a:spLocks/>
          </p:cNvSpPr>
          <p:nvPr/>
        </p:nvSpPr>
        <p:spPr>
          <a:xfrm>
            <a:off x="9304009" y="2819529"/>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b="1" dirty="0">
                <a:solidFill>
                  <a:srgbClr val="1E3E6A"/>
                </a:solidFill>
                <a:latin typeface="Montserrat SemiBold" panose="020B0604020202020204" charset="0"/>
              </a:rPr>
              <a:t>Discoun</a:t>
            </a:r>
            <a:r>
              <a:rPr lang="en-US" dirty="0">
                <a:solidFill>
                  <a:srgbClr val="1E3E6A"/>
                </a:solidFill>
                <a:latin typeface="Montserrat SemiBold" panose="020B0604020202020204" charset="0"/>
              </a:rPr>
              <a:t>t</a:t>
            </a:r>
          </a:p>
        </p:txBody>
      </p:sp>
      <p:sp>
        <p:nvSpPr>
          <p:cNvPr id="56" name="Text Placeholder 3">
            <a:extLst>
              <a:ext uri="{FF2B5EF4-FFF2-40B4-BE49-F238E27FC236}">
                <a16:creationId xmlns:a16="http://schemas.microsoft.com/office/drawing/2014/main" id="{4533CE15-F3B6-4A86-A4E8-78513FE586C0}"/>
              </a:ext>
            </a:extLst>
          </p:cNvPr>
          <p:cNvSpPr txBox="1">
            <a:spLocks/>
          </p:cNvSpPr>
          <p:nvPr/>
        </p:nvSpPr>
        <p:spPr>
          <a:xfrm>
            <a:off x="9394922" y="4150816"/>
            <a:ext cx="1297900" cy="29397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Employer (80%)</a:t>
            </a:r>
          </a:p>
        </p:txBody>
      </p:sp>
      <p:sp>
        <p:nvSpPr>
          <p:cNvPr id="57" name="Text Placeholder 3">
            <a:extLst>
              <a:ext uri="{FF2B5EF4-FFF2-40B4-BE49-F238E27FC236}">
                <a16:creationId xmlns:a16="http://schemas.microsoft.com/office/drawing/2014/main" id="{A6D71C82-BFBD-4532-8B66-983C93388873}"/>
              </a:ext>
            </a:extLst>
          </p:cNvPr>
          <p:cNvSpPr txBox="1">
            <a:spLocks/>
          </p:cNvSpPr>
          <p:nvPr/>
        </p:nvSpPr>
        <p:spPr>
          <a:xfrm>
            <a:off x="9435581" y="5030355"/>
            <a:ext cx="1297900" cy="29397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en-US" dirty="0">
                <a:solidFill>
                  <a:srgbClr val="1E3E6A"/>
                </a:solidFill>
                <a:latin typeface="Montserrat SemiBold" panose="020B0604020202020204" charset="0"/>
              </a:rPr>
              <a:t>Member (20%)</a:t>
            </a:r>
          </a:p>
        </p:txBody>
      </p:sp>
      <p:pic>
        <p:nvPicPr>
          <p:cNvPr id="33" name="Picture 32">
            <a:extLst>
              <a:ext uri="{FF2B5EF4-FFF2-40B4-BE49-F238E27FC236}">
                <a16:creationId xmlns:a16="http://schemas.microsoft.com/office/drawing/2014/main" id="{25880A28-DBF5-4C3B-9A2B-4C79B8B08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955" y="470639"/>
            <a:ext cx="1764718" cy="377264"/>
          </a:xfrm>
          <a:prstGeom prst="rect">
            <a:avLst/>
          </a:prstGeom>
        </p:spPr>
      </p:pic>
    </p:spTree>
    <p:extLst>
      <p:ext uri="{BB962C8B-B14F-4D97-AF65-F5344CB8AC3E}">
        <p14:creationId xmlns:p14="http://schemas.microsoft.com/office/powerpoint/2010/main" val="70735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DA6836-D19E-417A-A8AE-4776E0507822}"/>
              </a:ext>
            </a:extLst>
          </p:cNvPr>
          <p:cNvSpPr>
            <a:spLocks noGrp="1"/>
          </p:cNvSpPr>
          <p:nvPr>
            <p:ph type="ctrTitle"/>
          </p:nvPr>
        </p:nvSpPr>
        <p:spPr>
          <a:xfrm>
            <a:off x="325517" y="188477"/>
            <a:ext cx="4616394" cy="3438484"/>
          </a:xfrm>
        </p:spPr>
        <p:txBody>
          <a:bodyPr>
            <a:normAutofit/>
          </a:bodyPr>
          <a:lstStyle/>
          <a:p>
            <a:r>
              <a:rPr lang="en-US" sz="2800" dirty="0">
                <a:latin typeface="Segoe UI Semibold" panose="020B0702040204020203" pitchFamily="34" charset="0"/>
                <a:cs typeface="Segoe UI Semibold" panose="020B0702040204020203" pitchFamily="34" charset="0"/>
              </a:rPr>
              <a:t>Bundled vs Unbundled</a:t>
            </a:r>
            <a:br>
              <a:rPr lang="en-US" sz="2800" dirty="0">
                <a:solidFill>
                  <a:srgbClr val="002060"/>
                </a:solidFill>
                <a:latin typeface="Segoe UI Semibold" panose="020B0702040204020203" pitchFamily="34" charset="0"/>
                <a:cs typeface="Segoe UI Semibold" panose="020B0702040204020203" pitchFamily="34" charset="0"/>
              </a:rPr>
            </a:br>
            <a:br>
              <a:rPr lang="en-US" sz="2800" dirty="0">
                <a:solidFill>
                  <a:srgbClr val="002060"/>
                </a:solidFill>
                <a:latin typeface="Segoe UI Semibold" panose="020B0702040204020203" pitchFamily="34" charset="0"/>
                <a:cs typeface="Segoe UI Semibold" panose="020B0702040204020203" pitchFamily="34" charset="0"/>
              </a:rPr>
            </a:br>
            <a:br>
              <a:rPr lang="en-US" sz="2800" dirty="0">
                <a:solidFill>
                  <a:srgbClr val="002060"/>
                </a:solidFill>
                <a:latin typeface="Segoe UI Semibold" panose="020B0702040204020203" pitchFamily="34" charset="0"/>
                <a:cs typeface="Segoe UI Semibold" panose="020B0702040204020203" pitchFamily="34" charset="0"/>
              </a:rPr>
            </a:br>
            <a:br>
              <a:rPr lang="en-US" sz="2800" dirty="0">
                <a:solidFill>
                  <a:srgbClr val="002060"/>
                </a:solidFill>
                <a:latin typeface="Segoe UI Semibold" panose="020B0702040204020203" pitchFamily="34" charset="0"/>
                <a:cs typeface="Segoe UI Semibold" panose="020B0702040204020203" pitchFamily="34" charset="0"/>
              </a:rPr>
            </a:br>
            <a:br>
              <a:rPr lang="en-US" sz="2800" dirty="0">
                <a:solidFill>
                  <a:srgbClr val="002060"/>
                </a:solidFill>
                <a:latin typeface="Segoe UI Semibold" panose="020B0702040204020203" pitchFamily="34" charset="0"/>
                <a:cs typeface="Segoe UI Semibold" panose="020B0702040204020203" pitchFamily="34" charset="0"/>
              </a:rPr>
            </a:br>
            <a:endParaRPr lang="en-US" sz="3200" dirty="0">
              <a:solidFill>
                <a:schemeClr val="accent2">
                  <a:lumMod val="50000"/>
                </a:schemeClr>
              </a:solidFill>
              <a:latin typeface="Segoe UI Semibold" panose="020B0702040204020203" pitchFamily="34" charset="0"/>
              <a:cs typeface="Segoe UI Semibold" panose="020B0702040204020203" pitchFamily="34" charset="0"/>
            </a:endParaRPr>
          </a:p>
        </p:txBody>
      </p:sp>
      <p:sp>
        <p:nvSpPr>
          <p:cNvPr id="9" name="Subtitle 8">
            <a:extLst>
              <a:ext uri="{FF2B5EF4-FFF2-40B4-BE49-F238E27FC236}">
                <a16:creationId xmlns:a16="http://schemas.microsoft.com/office/drawing/2014/main" id="{B8A81663-92D4-3907-A2E9-F0CA14ABC079}"/>
              </a:ext>
            </a:extLst>
          </p:cNvPr>
          <p:cNvSpPr>
            <a:spLocks noGrp="1"/>
          </p:cNvSpPr>
          <p:nvPr>
            <p:ph type="subTitle" idx="1"/>
          </p:nvPr>
        </p:nvSpPr>
        <p:spPr>
          <a:xfrm>
            <a:off x="905581" y="4774319"/>
            <a:ext cx="3392976" cy="436562"/>
          </a:xfrm>
        </p:spPr>
        <p:txBody>
          <a:bodyPr>
            <a:noAutofit/>
          </a:bodyPr>
          <a:lstStyle/>
          <a:p>
            <a:r>
              <a:rPr lang="en-US" sz="2400" dirty="0">
                <a:latin typeface="Segoe UI Semibold" panose="020B0702040204020203" pitchFamily="34" charset="0"/>
                <a:cs typeface="Segoe UI Semibold" panose="020B0702040204020203" pitchFamily="34" charset="0"/>
              </a:rPr>
              <a:t>Carrier Selection or Employer Selection</a:t>
            </a:r>
          </a:p>
          <a:p>
            <a:r>
              <a:rPr lang="en-US" sz="2400" dirty="0">
                <a:latin typeface="Segoe UI Semibold" panose="020B0702040204020203" pitchFamily="34" charset="0"/>
                <a:cs typeface="Segoe UI Semibold" panose="020B0702040204020203" pitchFamily="34" charset="0"/>
              </a:rPr>
              <a:t> (Or a Combination)</a:t>
            </a:r>
          </a:p>
        </p:txBody>
      </p:sp>
      <p:sp>
        <p:nvSpPr>
          <p:cNvPr id="26" name="Text Placeholder 3">
            <a:extLst>
              <a:ext uri="{FF2B5EF4-FFF2-40B4-BE49-F238E27FC236}">
                <a16:creationId xmlns:a16="http://schemas.microsoft.com/office/drawing/2014/main" id="{4B5B3B06-5692-4428-BE53-99F18095210D}"/>
              </a:ext>
            </a:extLst>
          </p:cNvPr>
          <p:cNvSpPr txBox="1">
            <a:spLocks/>
          </p:cNvSpPr>
          <p:nvPr/>
        </p:nvSpPr>
        <p:spPr>
          <a:xfrm>
            <a:off x="1222898" y="2788920"/>
            <a:ext cx="1481959" cy="64008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Regular" panose="020B0604020202020204" charset="0"/>
              <a:cs typeface="Montserrat Regular" panose="020B0604020202020204" charset="0"/>
            </a:endParaRPr>
          </a:p>
        </p:txBody>
      </p:sp>
      <p:sp>
        <p:nvSpPr>
          <p:cNvPr id="27" name="Text Placeholder 3">
            <a:extLst>
              <a:ext uri="{FF2B5EF4-FFF2-40B4-BE49-F238E27FC236}">
                <a16:creationId xmlns:a16="http://schemas.microsoft.com/office/drawing/2014/main" id="{9F82355B-0759-4BFE-8A7E-FBCCD02C3BF1}"/>
              </a:ext>
            </a:extLst>
          </p:cNvPr>
          <p:cNvSpPr txBox="1">
            <a:spLocks/>
          </p:cNvSpPr>
          <p:nvPr/>
        </p:nvSpPr>
        <p:spPr>
          <a:xfrm>
            <a:off x="1191586" y="4007880"/>
            <a:ext cx="1798194" cy="756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Tx/>
              <a:buNone/>
              <a:defRPr sz="1050" b="0" i="0" kern="1200">
                <a:solidFill>
                  <a:schemeClr val="tx1"/>
                </a:solidFill>
                <a:latin typeface="Montserrat SemiBold" pitchFamily="2" charset="77"/>
                <a:ea typeface="Verdana" panose="020B0604030504040204" pitchFamily="34" charset="0"/>
                <a:cs typeface="Verdana" panose="020B0604030504040204" pitchFamily="34" charset="0"/>
              </a:defRPr>
            </a:lvl2pPr>
            <a:lvl3pPr marL="685800" indent="0" algn="l" defTabSz="914400" rtl="0" eaLnBrk="1" latinLnBrk="0" hangingPunct="1">
              <a:lnSpc>
                <a:spcPct val="90000"/>
              </a:lnSpc>
              <a:spcBef>
                <a:spcPts val="500"/>
              </a:spcBef>
              <a:buFontTx/>
              <a:buNone/>
              <a:defRPr sz="900" b="0" i="0" kern="1200">
                <a:solidFill>
                  <a:schemeClr val="tx1"/>
                </a:solidFill>
                <a:latin typeface="Montserrat SemiBold" pitchFamily="2" charset="77"/>
                <a:ea typeface="Verdana" panose="020B0604030504040204" pitchFamily="34" charset="0"/>
                <a:cs typeface="Verdana" panose="020B0604030504040204" pitchFamily="34" charset="0"/>
              </a:defRPr>
            </a:lvl3pPr>
            <a:lvl4pPr marL="10287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4pPr>
            <a:lvl5pPr marL="1371600" indent="0" algn="l" defTabSz="914400" rtl="0" eaLnBrk="1" latinLnBrk="0" hangingPunct="1">
              <a:lnSpc>
                <a:spcPct val="90000"/>
              </a:lnSpc>
              <a:spcBef>
                <a:spcPts val="500"/>
              </a:spcBef>
              <a:buFontTx/>
              <a:buNone/>
              <a:defRPr sz="750" b="0" i="0" kern="1200">
                <a:solidFill>
                  <a:schemeClr val="tx1"/>
                </a:solidFill>
                <a:latin typeface="Montserrat SemiBold" pitchFamily="2" charset="77"/>
                <a:ea typeface="Verdana" panose="020B0604030504040204" pitchFamily="34" charset="0"/>
                <a:cs typeface="Verdana" panose="020B060403050404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sz="1400" dirty="0">
              <a:latin typeface="Segoe UI Semibold" panose="020B0702040204020203" pitchFamily="34" charset="0"/>
              <a:cs typeface="Segoe UI Semibold" panose="020B0702040204020203" pitchFamily="34" charset="0"/>
            </a:endParaRPr>
          </a:p>
        </p:txBody>
      </p:sp>
      <p:sp>
        <p:nvSpPr>
          <p:cNvPr id="28" name="Text Placeholder 3">
            <a:extLst>
              <a:ext uri="{FF2B5EF4-FFF2-40B4-BE49-F238E27FC236}">
                <a16:creationId xmlns:a16="http://schemas.microsoft.com/office/drawing/2014/main" id="{9E99361A-0FE2-4DC6-9336-5155887FD663}"/>
              </a:ext>
            </a:extLst>
          </p:cNvPr>
          <p:cNvSpPr txBox="1">
            <a:spLocks/>
          </p:cNvSpPr>
          <p:nvPr/>
        </p:nvSpPr>
        <p:spPr>
          <a:xfrm>
            <a:off x="1284984" y="4765274"/>
            <a:ext cx="1401169" cy="8476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Regular" panose="020B0604020202020204" charset="0"/>
              <a:cs typeface="Montserrat Regular" panose="020B0604020202020204" charset="0"/>
            </a:endParaRPr>
          </a:p>
        </p:txBody>
      </p:sp>
      <p:sp>
        <p:nvSpPr>
          <p:cNvPr id="46" name="Title 1">
            <a:extLst>
              <a:ext uri="{FF2B5EF4-FFF2-40B4-BE49-F238E27FC236}">
                <a16:creationId xmlns:a16="http://schemas.microsoft.com/office/drawing/2014/main" id="{7D69A91E-03B0-4898-903F-CD50F318F4FB}"/>
              </a:ext>
            </a:extLst>
          </p:cNvPr>
          <p:cNvSpPr txBox="1">
            <a:spLocks/>
          </p:cNvSpPr>
          <p:nvPr/>
        </p:nvSpPr>
        <p:spPr>
          <a:xfrm>
            <a:off x="7107781" y="1361127"/>
            <a:ext cx="4586471"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endParaRPr lang="en-US" b="0" dirty="0">
              <a:solidFill>
                <a:schemeClr val="tx2"/>
              </a:solidFill>
              <a:latin typeface="Montserrat Regular" panose="020B0604020202020204" charset="0"/>
              <a:cs typeface="Montserrat Regular" panose="020B0604020202020204" charset="0"/>
            </a:endParaRPr>
          </a:p>
        </p:txBody>
      </p:sp>
      <p:sp>
        <p:nvSpPr>
          <p:cNvPr id="58" name="Text Placeholder 3">
            <a:extLst>
              <a:ext uri="{FF2B5EF4-FFF2-40B4-BE49-F238E27FC236}">
                <a16:creationId xmlns:a16="http://schemas.microsoft.com/office/drawing/2014/main" id="{9D490E5B-6F8B-4484-AF79-B9E7AA1BA796}"/>
              </a:ext>
            </a:extLst>
          </p:cNvPr>
          <p:cNvSpPr txBox="1">
            <a:spLocks/>
          </p:cNvSpPr>
          <p:nvPr/>
        </p:nvSpPr>
        <p:spPr>
          <a:xfrm>
            <a:off x="5368870" y="786953"/>
            <a:ext cx="1481959" cy="2655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SemiBold" panose="020B0604020202020204" charset="0"/>
            </a:endParaRPr>
          </a:p>
        </p:txBody>
      </p:sp>
      <p:sp>
        <p:nvSpPr>
          <p:cNvPr id="62" name="Title 1">
            <a:extLst>
              <a:ext uri="{FF2B5EF4-FFF2-40B4-BE49-F238E27FC236}">
                <a16:creationId xmlns:a16="http://schemas.microsoft.com/office/drawing/2014/main" id="{C732DD15-75D7-4BD6-BDD9-EACBE48F9DDE}"/>
              </a:ext>
            </a:extLst>
          </p:cNvPr>
          <p:cNvSpPr txBox="1">
            <a:spLocks/>
          </p:cNvSpPr>
          <p:nvPr/>
        </p:nvSpPr>
        <p:spPr>
          <a:xfrm>
            <a:off x="7107781" y="1965051"/>
            <a:ext cx="2841561"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endParaRPr lang="en-US" b="0" dirty="0">
              <a:solidFill>
                <a:schemeClr val="tx2"/>
              </a:solidFill>
              <a:latin typeface="Montserrat Regular" panose="020B0604020202020204" charset="0"/>
              <a:cs typeface="Montserrat Regular" panose="020B0604020202020204" charset="0"/>
            </a:endParaRPr>
          </a:p>
        </p:txBody>
      </p:sp>
      <p:sp>
        <p:nvSpPr>
          <p:cNvPr id="63" name="Title 1">
            <a:extLst>
              <a:ext uri="{FF2B5EF4-FFF2-40B4-BE49-F238E27FC236}">
                <a16:creationId xmlns:a16="http://schemas.microsoft.com/office/drawing/2014/main" id="{51BBCB8F-CFFE-400C-B511-E0FF7654BCBD}"/>
              </a:ext>
            </a:extLst>
          </p:cNvPr>
          <p:cNvSpPr txBox="1">
            <a:spLocks/>
          </p:cNvSpPr>
          <p:nvPr/>
        </p:nvSpPr>
        <p:spPr>
          <a:xfrm>
            <a:off x="7107781" y="2617653"/>
            <a:ext cx="4225745"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endParaRPr lang="en-US" b="0" dirty="0">
              <a:solidFill>
                <a:schemeClr val="tx2"/>
              </a:solidFill>
              <a:latin typeface="Montserrat Regular" panose="020B0604020202020204" charset="0"/>
              <a:cs typeface="Montserrat Regular" panose="020B0604020202020204" charset="0"/>
            </a:endParaRPr>
          </a:p>
        </p:txBody>
      </p:sp>
      <p:sp>
        <p:nvSpPr>
          <p:cNvPr id="65" name="Title 1">
            <a:extLst>
              <a:ext uri="{FF2B5EF4-FFF2-40B4-BE49-F238E27FC236}">
                <a16:creationId xmlns:a16="http://schemas.microsoft.com/office/drawing/2014/main" id="{F5F4F65C-B1EC-4F5F-B539-7926C55C55B1}"/>
              </a:ext>
            </a:extLst>
          </p:cNvPr>
          <p:cNvSpPr txBox="1">
            <a:spLocks/>
          </p:cNvSpPr>
          <p:nvPr/>
        </p:nvSpPr>
        <p:spPr>
          <a:xfrm>
            <a:off x="7107782" y="3429000"/>
            <a:ext cx="4586470" cy="404220"/>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endParaRPr lang="en-US" b="0" dirty="0">
              <a:solidFill>
                <a:schemeClr val="tx2"/>
              </a:solidFill>
              <a:latin typeface="Montserrat Regular" panose="020B0604020202020204" charset="0"/>
              <a:cs typeface="Montserrat Regular" panose="020B0604020202020204" charset="0"/>
            </a:endParaRPr>
          </a:p>
        </p:txBody>
      </p:sp>
      <p:sp>
        <p:nvSpPr>
          <p:cNvPr id="66" name="Title 1">
            <a:extLst>
              <a:ext uri="{FF2B5EF4-FFF2-40B4-BE49-F238E27FC236}">
                <a16:creationId xmlns:a16="http://schemas.microsoft.com/office/drawing/2014/main" id="{67FD8A12-A05C-42DA-9E9E-E7E9A6AC52ED}"/>
              </a:ext>
            </a:extLst>
          </p:cNvPr>
          <p:cNvSpPr txBox="1">
            <a:spLocks/>
          </p:cNvSpPr>
          <p:nvPr/>
        </p:nvSpPr>
        <p:spPr>
          <a:xfrm>
            <a:off x="7107782" y="4016668"/>
            <a:ext cx="3982464"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endParaRPr lang="en-US" b="0" dirty="0">
              <a:solidFill>
                <a:schemeClr val="tx2"/>
              </a:solidFill>
              <a:latin typeface="Montserrat Regular" panose="020B0604020202020204" charset="0"/>
              <a:cs typeface="Montserrat Regular" panose="020B0604020202020204" charset="0"/>
            </a:endParaRPr>
          </a:p>
        </p:txBody>
      </p:sp>
      <p:sp>
        <p:nvSpPr>
          <p:cNvPr id="78" name="Text Placeholder 3">
            <a:extLst>
              <a:ext uri="{FF2B5EF4-FFF2-40B4-BE49-F238E27FC236}">
                <a16:creationId xmlns:a16="http://schemas.microsoft.com/office/drawing/2014/main" id="{4DEC845A-2B15-4C20-8C82-6AEF7AA7703F}"/>
              </a:ext>
            </a:extLst>
          </p:cNvPr>
          <p:cNvSpPr txBox="1">
            <a:spLocks/>
          </p:cNvSpPr>
          <p:nvPr/>
        </p:nvSpPr>
        <p:spPr>
          <a:xfrm>
            <a:off x="5419498" y="4737195"/>
            <a:ext cx="1401169" cy="64008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050" b="0" i="0" kern="1200">
                <a:solidFill>
                  <a:schemeClr val="tx1"/>
                </a:solidFill>
                <a:latin typeface="Montserrat" pitchFamily="2"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b="0" i="0" kern="1200">
                <a:solidFill>
                  <a:schemeClr val="tx1"/>
                </a:solidFill>
                <a:latin typeface="Montserrat" pitchFamily="2"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b="0" i="0" kern="1200">
                <a:solidFill>
                  <a:schemeClr val="tx1"/>
                </a:solidFill>
                <a:latin typeface="Montserrat" pitchFamily="2" charset="77"/>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a:latin typeface="Montserrat Regular" panose="020B0604020202020204" charset="0"/>
              <a:cs typeface="Montserrat Regular" panose="020B0604020202020204" charset="0"/>
            </a:endParaRPr>
          </a:p>
        </p:txBody>
      </p:sp>
      <p:sp>
        <p:nvSpPr>
          <p:cNvPr id="60" name="Title 1">
            <a:extLst>
              <a:ext uri="{FF2B5EF4-FFF2-40B4-BE49-F238E27FC236}">
                <a16:creationId xmlns:a16="http://schemas.microsoft.com/office/drawing/2014/main" id="{0C1ADDF6-DDFA-4171-80A1-A5BAE39D0291}"/>
              </a:ext>
            </a:extLst>
          </p:cNvPr>
          <p:cNvSpPr txBox="1">
            <a:spLocks/>
          </p:cNvSpPr>
          <p:nvPr/>
        </p:nvSpPr>
        <p:spPr>
          <a:xfrm>
            <a:off x="2636943" y="1311913"/>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tx2"/>
                </a:solidFill>
                <a:latin typeface="Montserrat SemiBold" panose="020B0604020202020204" charset="0"/>
                <a:cs typeface="Montserrat Regular" panose="020B0604020202020204" charset="0"/>
              </a:rPr>
              <a:t> </a:t>
            </a:r>
            <a:endParaRPr lang="en-US" dirty="0">
              <a:solidFill>
                <a:schemeClr val="tx2"/>
              </a:solidFill>
              <a:latin typeface="Montserrat SemiBold" panose="020B0604020202020204" charset="0"/>
            </a:endParaRPr>
          </a:p>
        </p:txBody>
      </p:sp>
      <p:sp>
        <p:nvSpPr>
          <p:cNvPr id="61" name="Title 1">
            <a:extLst>
              <a:ext uri="{FF2B5EF4-FFF2-40B4-BE49-F238E27FC236}">
                <a16:creationId xmlns:a16="http://schemas.microsoft.com/office/drawing/2014/main" id="{417AB3E9-3AF5-4162-93D3-BEDF33D5A28C}"/>
              </a:ext>
            </a:extLst>
          </p:cNvPr>
          <p:cNvSpPr txBox="1">
            <a:spLocks/>
          </p:cNvSpPr>
          <p:nvPr/>
        </p:nvSpPr>
        <p:spPr>
          <a:xfrm>
            <a:off x="2657358" y="1959380"/>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solidFill>
                <a:schemeClr val="tx2"/>
              </a:solidFill>
              <a:latin typeface="Montserrat SemiBold" panose="020B0604020202020204" charset="0"/>
            </a:endParaRPr>
          </a:p>
        </p:txBody>
      </p:sp>
      <p:sp>
        <p:nvSpPr>
          <p:cNvPr id="64" name="Title 1">
            <a:extLst>
              <a:ext uri="{FF2B5EF4-FFF2-40B4-BE49-F238E27FC236}">
                <a16:creationId xmlns:a16="http://schemas.microsoft.com/office/drawing/2014/main" id="{9AC6B463-E3CE-45E8-BD7E-B84423C9D2ED}"/>
              </a:ext>
            </a:extLst>
          </p:cNvPr>
          <p:cNvSpPr txBox="1">
            <a:spLocks/>
          </p:cNvSpPr>
          <p:nvPr/>
        </p:nvSpPr>
        <p:spPr>
          <a:xfrm>
            <a:off x="2650707" y="2665242"/>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tx2"/>
                </a:solidFill>
                <a:latin typeface="Montserrat SemiBold" panose="020B0604020202020204" charset="0"/>
                <a:cs typeface="Montserrat Regular" panose="020B0604020202020204" charset="0"/>
              </a:rPr>
              <a:t> </a:t>
            </a:r>
            <a:endParaRPr lang="en-US" dirty="0">
              <a:solidFill>
                <a:schemeClr val="tx2"/>
              </a:solidFill>
              <a:latin typeface="Montserrat SemiBold" panose="020B0604020202020204" charset="0"/>
            </a:endParaRPr>
          </a:p>
        </p:txBody>
      </p:sp>
      <p:sp>
        <p:nvSpPr>
          <p:cNvPr id="67" name="Title 1">
            <a:extLst>
              <a:ext uri="{FF2B5EF4-FFF2-40B4-BE49-F238E27FC236}">
                <a16:creationId xmlns:a16="http://schemas.microsoft.com/office/drawing/2014/main" id="{49C407E3-748D-4991-9E3D-B4AEB18887AD}"/>
              </a:ext>
            </a:extLst>
          </p:cNvPr>
          <p:cNvSpPr txBox="1">
            <a:spLocks/>
          </p:cNvSpPr>
          <p:nvPr/>
        </p:nvSpPr>
        <p:spPr>
          <a:xfrm>
            <a:off x="2650707" y="3341313"/>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tx2"/>
                </a:solidFill>
                <a:latin typeface="Montserrat SemiBold" panose="020B0604020202020204" charset="0"/>
                <a:cs typeface="Montserrat Regular" panose="020B0604020202020204" charset="0"/>
              </a:rPr>
              <a:t> </a:t>
            </a:r>
            <a:endParaRPr lang="en-US" dirty="0">
              <a:solidFill>
                <a:schemeClr val="tx2"/>
              </a:solidFill>
              <a:latin typeface="Montserrat SemiBold" panose="020B0604020202020204" charset="0"/>
            </a:endParaRPr>
          </a:p>
        </p:txBody>
      </p:sp>
      <p:sp>
        <p:nvSpPr>
          <p:cNvPr id="68" name="Title 1">
            <a:extLst>
              <a:ext uri="{FF2B5EF4-FFF2-40B4-BE49-F238E27FC236}">
                <a16:creationId xmlns:a16="http://schemas.microsoft.com/office/drawing/2014/main" id="{C017C5CD-900C-4AC7-BC8F-F1D42005BB12}"/>
              </a:ext>
            </a:extLst>
          </p:cNvPr>
          <p:cNvSpPr txBox="1">
            <a:spLocks/>
          </p:cNvSpPr>
          <p:nvPr/>
        </p:nvSpPr>
        <p:spPr>
          <a:xfrm>
            <a:off x="2650707" y="4124147"/>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tx2"/>
                </a:solidFill>
                <a:latin typeface="Montserrat SemiBold" panose="020B0604020202020204" charset="0"/>
                <a:cs typeface="Montserrat Regular" panose="020B0604020202020204" charset="0"/>
              </a:rPr>
              <a:t> </a:t>
            </a:r>
            <a:endParaRPr lang="en-US" dirty="0">
              <a:solidFill>
                <a:schemeClr val="tx2"/>
              </a:solidFill>
              <a:latin typeface="Montserrat SemiBold" panose="020B0604020202020204" charset="0"/>
            </a:endParaRPr>
          </a:p>
        </p:txBody>
      </p:sp>
      <p:sp>
        <p:nvSpPr>
          <p:cNvPr id="69" name="Title 1">
            <a:extLst>
              <a:ext uri="{FF2B5EF4-FFF2-40B4-BE49-F238E27FC236}">
                <a16:creationId xmlns:a16="http://schemas.microsoft.com/office/drawing/2014/main" id="{0E92943B-FC0D-4BC9-BCE3-FB009F25F104}"/>
              </a:ext>
            </a:extLst>
          </p:cNvPr>
          <p:cNvSpPr txBox="1">
            <a:spLocks/>
          </p:cNvSpPr>
          <p:nvPr/>
        </p:nvSpPr>
        <p:spPr>
          <a:xfrm>
            <a:off x="2643713" y="4781968"/>
            <a:ext cx="2656538"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tx2"/>
                </a:solidFill>
                <a:latin typeface="Montserrat SemiBold" panose="020B0604020202020204" charset="0"/>
                <a:cs typeface="Montserrat Regular" panose="020B0604020202020204" charset="0"/>
              </a:rPr>
              <a:t> </a:t>
            </a:r>
            <a:endParaRPr lang="en-US" dirty="0">
              <a:solidFill>
                <a:schemeClr val="tx2"/>
              </a:solidFill>
              <a:latin typeface="Montserrat SemiBold" panose="020B0604020202020204" charset="0"/>
            </a:endParaRPr>
          </a:p>
        </p:txBody>
      </p:sp>
      <p:sp>
        <p:nvSpPr>
          <p:cNvPr id="82" name="Title 1">
            <a:extLst>
              <a:ext uri="{FF2B5EF4-FFF2-40B4-BE49-F238E27FC236}">
                <a16:creationId xmlns:a16="http://schemas.microsoft.com/office/drawing/2014/main" id="{F9984064-7A79-4384-ACCA-EA6251DAA780}"/>
              </a:ext>
            </a:extLst>
          </p:cNvPr>
          <p:cNvSpPr txBox="1">
            <a:spLocks/>
          </p:cNvSpPr>
          <p:nvPr/>
        </p:nvSpPr>
        <p:spPr>
          <a:xfrm>
            <a:off x="7107781" y="4900893"/>
            <a:ext cx="3982464" cy="407128"/>
          </a:xfrm>
          <a:prstGeom prst="rect">
            <a:avLst/>
          </a:prstGeom>
        </p:spPr>
        <p:txBody>
          <a:bodyPr anchor="b"/>
          <a:lstStyle>
            <a:lvl1pPr algn="l" defTabSz="685800" rtl="0" eaLnBrk="1" latinLnBrk="0" hangingPunct="1">
              <a:lnSpc>
                <a:spcPct val="90000"/>
              </a:lnSpc>
              <a:spcBef>
                <a:spcPct val="0"/>
              </a:spcBef>
              <a:buNone/>
              <a:defRPr sz="1800" b="1" i="0"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a:lstStyle>
          <a:p>
            <a:endParaRPr lang="en-US" b="0" dirty="0">
              <a:solidFill>
                <a:schemeClr val="tx2"/>
              </a:solidFill>
              <a:latin typeface="Montserrat Regular" panose="020B0604020202020204" charset="0"/>
              <a:cs typeface="Montserrat Regular" panose="020B0604020202020204" charset="0"/>
            </a:endParaRPr>
          </a:p>
        </p:txBody>
      </p:sp>
      <p:graphicFrame>
        <p:nvGraphicFramePr>
          <p:cNvPr id="5" name="Diagram 4">
            <a:extLst>
              <a:ext uri="{FF2B5EF4-FFF2-40B4-BE49-F238E27FC236}">
                <a16:creationId xmlns:a16="http://schemas.microsoft.com/office/drawing/2014/main" id="{C04C7344-2291-692F-4B0C-529D27536936}"/>
              </a:ext>
            </a:extLst>
          </p:cNvPr>
          <p:cNvGraphicFramePr/>
          <p:nvPr>
            <p:extLst>
              <p:ext uri="{D42A27DB-BD31-4B8C-83A1-F6EECF244321}">
                <p14:modId xmlns:p14="http://schemas.microsoft.com/office/powerpoint/2010/main" val="2631531838"/>
              </p:ext>
            </p:extLst>
          </p:nvPr>
        </p:nvGraphicFramePr>
        <p:xfrm>
          <a:off x="4038567" y="64980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 name="Picture 30">
            <a:extLst>
              <a:ext uri="{FF2B5EF4-FFF2-40B4-BE49-F238E27FC236}">
                <a16:creationId xmlns:a16="http://schemas.microsoft.com/office/drawing/2014/main" id="{EF7A4231-32EF-444B-B9A1-2E39D853F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3659" y="6325436"/>
            <a:ext cx="1764718" cy="377264"/>
          </a:xfrm>
          <a:prstGeom prst="rect">
            <a:avLst/>
          </a:prstGeom>
        </p:spPr>
      </p:pic>
    </p:spTree>
    <p:extLst>
      <p:ext uri="{BB962C8B-B14F-4D97-AF65-F5344CB8AC3E}">
        <p14:creationId xmlns:p14="http://schemas.microsoft.com/office/powerpoint/2010/main" val="3830258188"/>
      </p:ext>
    </p:extLst>
  </p:cSld>
  <p:clrMapOvr>
    <a:masterClrMapping/>
  </p:clrMapOvr>
</p:sld>
</file>

<file path=ppt/theme/theme1.xml><?xml version="1.0" encoding="utf-8"?>
<a:theme xmlns:a="http://schemas.openxmlformats.org/drawingml/2006/main" name="WP-BrandedColorsONLY">
  <a:themeElements>
    <a:clrScheme name="Custom 1">
      <a:dk1>
        <a:srgbClr val="000000"/>
      </a:dk1>
      <a:lt1>
        <a:srgbClr val="FFFFFF"/>
      </a:lt1>
      <a:dk2>
        <a:srgbClr val="0B2240"/>
      </a:dk2>
      <a:lt2>
        <a:srgbClr val="E6E8E7"/>
      </a:lt2>
      <a:accent1>
        <a:srgbClr val="00ABCE"/>
      </a:accent1>
      <a:accent2>
        <a:srgbClr val="6BC7C1"/>
      </a:accent2>
      <a:accent3>
        <a:srgbClr val="BBBDBF"/>
      </a:accent3>
      <a:accent4>
        <a:srgbClr val="FFC000"/>
      </a:accent4>
      <a:accent5>
        <a:srgbClr val="275980"/>
      </a:accent5>
      <a:accent6>
        <a:srgbClr val="36A79E"/>
      </a:accent6>
      <a:hlink>
        <a:srgbClr val="CCAE02"/>
      </a:hlink>
      <a:folHlink>
        <a:srgbClr val="E3B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P-BrandedColorsONLY" id="{41D5E3FF-51D5-7D4B-81F5-7499D448B0F9}" vid="{CB13F5C5-B93A-9D42-97FB-1CA68E5FF90F}"/>
    </a:ext>
  </a:extLst>
</a:theme>
</file>

<file path=ppt/theme/theme2.xml><?xml version="1.0" encoding="utf-8"?>
<a:theme xmlns:a="http://schemas.openxmlformats.org/drawingml/2006/main" name="WP_BrandedTheme_WideScreen_01-2020">
  <a:themeElements>
    <a:clrScheme name="Custom 1">
      <a:dk1>
        <a:srgbClr val="000000"/>
      </a:dk1>
      <a:lt1>
        <a:srgbClr val="FFFFFF"/>
      </a:lt1>
      <a:dk2>
        <a:srgbClr val="0B2240"/>
      </a:dk2>
      <a:lt2>
        <a:srgbClr val="E6E8E7"/>
      </a:lt2>
      <a:accent1>
        <a:srgbClr val="00ABCE"/>
      </a:accent1>
      <a:accent2>
        <a:srgbClr val="6BC7C1"/>
      </a:accent2>
      <a:accent3>
        <a:srgbClr val="BBBDBF"/>
      </a:accent3>
      <a:accent4>
        <a:srgbClr val="FFC000"/>
      </a:accent4>
      <a:accent5>
        <a:srgbClr val="275980"/>
      </a:accent5>
      <a:accent6>
        <a:srgbClr val="36A79E"/>
      </a:accent6>
      <a:hlink>
        <a:srgbClr val="CCAE02"/>
      </a:hlink>
      <a:folHlink>
        <a:srgbClr val="E3B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P_BrandedTheme_WideScreen_01-2020" id="{5C8772D4-37C9-5843-A133-9FF85DDA4C77}" vid="{01E92547-66A1-4A4F-A11E-039528C6058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WP-BrandedColorsONLY</Template>
  <TotalTime>1489</TotalTime>
  <Words>1739</Words>
  <Application>Microsoft Office PowerPoint</Application>
  <PresentationFormat>Widescreen</PresentationFormat>
  <Paragraphs>240</Paragraphs>
  <Slides>28</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28</vt:i4>
      </vt:variant>
    </vt:vector>
  </HeadingPairs>
  <TitlesOfParts>
    <vt:vector size="45" baseType="lpstr">
      <vt:lpstr>Dosis</vt:lpstr>
      <vt:lpstr>Verdana</vt:lpstr>
      <vt:lpstr>Segoe UI Semibold</vt:lpstr>
      <vt:lpstr>Montserrat</vt:lpstr>
      <vt:lpstr>Montserrat Regular</vt:lpstr>
      <vt:lpstr>Calibri</vt:lpstr>
      <vt:lpstr>Arial</vt:lpstr>
      <vt:lpstr>Montserrat Bold</vt:lpstr>
      <vt:lpstr>Wingdings</vt:lpstr>
      <vt:lpstr>-apple-system</vt:lpstr>
      <vt:lpstr>Montserrat SemiBold</vt:lpstr>
      <vt:lpstr>Montserrat Black</vt:lpstr>
      <vt:lpstr>Montserrat ExtraLight</vt:lpstr>
      <vt:lpstr>Montserrat ExtraBold</vt:lpstr>
      <vt:lpstr>WP-BrandedColorsONLY</vt:lpstr>
      <vt:lpstr>WP_BrandedTheme_WideScreen_01-2020</vt:lpstr>
      <vt:lpstr>1_Office Theme</vt:lpstr>
      <vt:lpstr>PowerPoint Presentation</vt:lpstr>
      <vt:lpstr>PowerPoint Presentation</vt:lpstr>
      <vt:lpstr>PowerPoint Presentation</vt:lpstr>
      <vt:lpstr>True Self-Funded</vt:lpstr>
      <vt:lpstr>Pieces of the Puzzle</vt:lpstr>
      <vt:lpstr>PowerPoint Presentation</vt:lpstr>
      <vt:lpstr>Networks</vt:lpstr>
      <vt:lpstr>Reference Based Pricing</vt:lpstr>
      <vt:lpstr>Bundled vs Unbundled     </vt:lpstr>
      <vt:lpstr>Pharmacy Benefit Manager (PBM) Alternatives</vt:lpstr>
      <vt:lpstr>Underwriting</vt:lpstr>
      <vt:lpstr>PowerPoint Presentation</vt:lpstr>
      <vt:lpstr>Credibility and Pooling </vt:lpstr>
      <vt:lpstr>How do carriers and TPAs underwrite risk?</vt:lpstr>
      <vt:lpstr>Stop Loss Coverage</vt:lpstr>
      <vt:lpstr>Stop Loss : Individual / Aggregate</vt:lpstr>
      <vt:lpstr>Fully Insured vs. Stop-loss Contracts</vt:lpstr>
      <vt:lpstr>Contract Periods – Run Out</vt:lpstr>
      <vt:lpstr>Contract Periods - Run In</vt:lpstr>
      <vt:lpstr>Terminal Reserve / Run Out Liability</vt:lpstr>
      <vt:lpstr>Other Important Items</vt:lpstr>
      <vt:lpstr>Aggregating Specific Deductible</vt:lpstr>
      <vt:lpstr>Aggregating Specific Deductible </vt:lpstr>
      <vt:lpstr>Specific Advanced Funding</vt:lpstr>
      <vt:lpstr>Monthly Aggregate Accommodation</vt:lpstr>
      <vt:lpstr>Lasers</vt:lpstr>
      <vt:lpstr>Lasers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Aragon</dc:creator>
  <cp:lastModifiedBy>Janet Trautwein</cp:lastModifiedBy>
  <cp:revision>111</cp:revision>
  <cp:lastPrinted>2022-06-23T23:10:42Z</cp:lastPrinted>
  <dcterms:created xsi:type="dcterms:W3CDTF">2021-03-31T18:10:45Z</dcterms:created>
  <dcterms:modified xsi:type="dcterms:W3CDTF">2024-08-02T19:48:30Z</dcterms:modified>
</cp:coreProperties>
</file>