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1" r:id="rId2"/>
  </p:sldMasterIdLst>
  <p:notesMasterIdLst>
    <p:notesMasterId r:id="rId16"/>
  </p:notesMasterIdLst>
  <p:sldIdLst>
    <p:sldId id="257" r:id="rId3"/>
    <p:sldId id="770" r:id="rId4"/>
    <p:sldId id="757" r:id="rId5"/>
    <p:sldId id="762" r:id="rId6"/>
    <p:sldId id="763" r:id="rId7"/>
    <p:sldId id="758" r:id="rId8"/>
    <p:sldId id="759" r:id="rId9"/>
    <p:sldId id="765" r:id="rId10"/>
    <p:sldId id="764" r:id="rId11"/>
    <p:sldId id="766" r:id="rId12"/>
    <p:sldId id="767" r:id="rId13"/>
    <p:sldId id="768" r:id="rId14"/>
    <p:sldId id="769" r:id="rId15"/>
  </p:sldIdLst>
  <p:sldSz cx="12192000" cy="6858000"/>
  <p:notesSz cx="6858000" cy="9144000"/>
  <p:embeddedFontLst>
    <p:embeddedFont>
      <p:font typeface="Brush Script MT" panose="03060802040406070304" pitchFamily="66" charset="0"/>
      <p:italic r:id="rId17"/>
    </p:embeddedFont>
    <p:embeddedFont>
      <p:font typeface="Montserrat" panose="00000500000000000000" pitchFamily="2" charset="0"/>
      <p:regular r:id="rId18"/>
      <p:bold r:id="rId19"/>
      <p:italic r:id="rId20"/>
      <p:boldItalic r:id="rId21"/>
    </p:embeddedFont>
    <p:embeddedFont>
      <p:font typeface="Montserrat Black" panose="00000A00000000000000" pitchFamily="2" charset="0"/>
      <p:bold r:id="rId22"/>
      <p:boldItalic r:id="rId23"/>
    </p:embeddedFont>
    <p:embeddedFont>
      <p:font typeface="Montserrat ExtraBold" panose="00000900000000000000" pitchFamily="2" charset="0"/>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E"/>
    <a:srgbClr val="6BC7C1"/>
    <a:srgbClr val="E6E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0653" autoAdjust="0"/>
  </p:normalViewPr>
  <p:slideViewPr>
    <p:cSldViewPr snapToGrid="0">
      <p:cViewPr varScale="1">
        <p:scale>
          <a:sx n="64" d="100"/>
          <a:sy n="64" d="100"/>
        </p:scale>
        <p:origin x="1358"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2F1DD-7919-41FA-B4EE-090ECFBABC52}" type="datetimeFigureOut">
              <a:rPr lang="en-US" smtClean="0"/>
              <a:t>10/2/2024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D1D8E-C808-4D54-BB84-839703BEBC1A}" type="slidenum">
              <a:rPr lang="en-US" smtClean="0"/>
              <a:t>‹#›</a:t>
            </a:fld>
            <a:endParaRPr lang="en-US" dirty="0"/>
          </a:p>
        </p:txBody>
      </p:sp>
    </p:spTree>
    <p:extLst>
      <p:ext uri="{BB962C8B-B14F-4D97-AF65-F5344CB8AC3E}">
        <p14:creationId xmlns:p14="http://schemas.microsoft.com/office/powerpoint/2010/main" val="413776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D2C969B-6920-4038-B242-2958069926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55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D1D8E-C808-4D54-BB84-839703BEBC1A}" type="slidenum">
              <a:rPr lang="en-US" smtClean="0"/>
              <a:t>5</a:t>
            </a:fld>
            <a:endParaRPr lang="en-US" dirty="0"/>
          </a:p>
        </p:txBody>
      </p:sp>
    </p:spTree>
    <p:extLst>
      <p:ext uri="{BB962C8B-B14F-4D97-AF65-F5344CB8AC3E}">
        <p14:creationId xmlns:p14="http://schemas.microsoft.com/office/powerpoint/2010/main" val="282125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D1D8E-C808-4D54-BB84-839703BEBC1A}" type="slidenum">
              <a:rPr lang="en-US" smtClean="0"/>
              <a:t>9</a:t>
            </a:fld>
            <a:endParaRPr lang="en-US" dirty="0"/>
          </a:p>
        </p:txBody>
      </p:sp>
    </p:spTree>
    <p:extLst>
      <p:ext uri="{BB962C8B-B14F-4D97-AF65-F5344CB8AC3E}">
        <p14:creationId xmlns:p14="http://schemas.microsoft.com/office/powerpoint/2010/main" val="232886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353FB-86FD-C138-9973-45A9A75D2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25BB2-F6B9-4932-E6D9-BDDB4D7E1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E55C0-ED68-CB48-5AFC-3EA446F35B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880F0-D01B-5E0A-EEF8-6BA6F9FE0992}"/>
              </a:ext>
            </a:extLst>
          </p:cNvPr>
          <p:cNvSpPr>
            <a:spLocks noGrp="1"/>
          </p:cNvSpPr>
          <p:nvPr>
            <p:ph type="sldNum" sz="quarter" idx="5"/>
          </p:nvPr>
        </p:nvSpPr>
        <p:spPr/>
        <p:txBody>
          <a:bodyPr/>
          <a:lstStyle/>
          <a:p>
            <a:fld id="{097D1D8E-C808-4D54-BB84-839703BEBC1A}" type="slidenum">
              <a:rPr lang="en-US" smtClean="0"/>
              <a:t>10</a:t>
            </a:fld>
            <a:endParaRPr lang="en-US" dirty="0"/>
          </a:p>
        </p:txBody>
      </p:sp>
    </p:spTree>
    <p:extLst>
      <p:ext uri="{BB962C8B-B14F-4D97-AF65-F5344CB8AC3E}">
        <p14:creationId xmlns:p14="http://schemas.microsoft.com/office/powerpoint/2010/main" val="17737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D1D8E-C808-4D54-BB84-839703BEBC1A}" type="slidenum">
              <a:rPr lang="en-US" smtClean="0"/>
              <a:t>12</a:t>
            </a:fld>
            <a:endParaRPr lang="en-US" dirty="0"/>
          </a:p>
        </p:txBody>
      </p:sp>
    </p:spTree>
    <p:extLst>
      <p:ext uri="{BB962C8B-B14F-4D97-AF65-F5344CB8AC3E}">
        <p14:creationId xmlns:p14="http://schemas.microsoft.com/office/powerpoint/2010/main" val="1095570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Slide 1">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A23643-C240-49A8-BFFB-2C85F33AD7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1" y="0"/>
            <a:ext cx="12174397" cy="6858000"/>
          </a:xfrm>
          <a:prstGeom prst="rect">
            <a:avLst/>
          </a:prstGeom>
        </p:spPr>
      </p:pic>
    </p:spTree>
    <p:extLst>
      <p:ext uri="{BB962C8B-B14F-4D97-AF65-F5344CB8AC3E}">
        <p14:creationId xmlns:p14="http://schemas.microsoft.com/office/powerpoint/2010/main" val="39192580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91119-52C1-4E05-917B-ED4F5409CA8F}"/>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3" name="Footer Placeholder 2">
            <a:extLst>
              <a:ext uri="{FF2B5EF4-FFF2-40B4-BE49-F238E27FC236}">
                <a16:creationId xmlns:a16="http://schemas.microsoft.com/office/drawing/2014/main" id="{D3212D16-0C50-4600-A3F9-BA9B8BD9AC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CCBFB9-7958-4F57-8082-5A46398854F5}"/>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6568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9AC88-4468-4720-B6AC-578D316DC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8F0D18-FA8D-46D7-95F2-FA789DF0B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EA94C4-AB20-4893-925D-1CC29AC5F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6EFA8-F14C-46B8-ABF9-39CE7DEF5A27}"/>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6" name="Footer Placeholder 5">
            <a:extLst>
              <a:ext uri="{FF2B5EF4-FFF2-40B4-BE49-F238E27FC236}">
                <a16:creationId xmlns:a16="http://schemas.microsoft.com/office/drawing/2014/main" id="{6E1DD886-1155-4DC8-A0F8-2CB37B524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F4577-5713-416E-801D-77C441025D0E}"/>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352099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60039-6D68-4598-AC7C-E4093675D2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8F32F7-1DD2-4E50-A617-6D43462E1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AFA25-6323-488B-B822-074B0BE05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9DFB4-CBE0-4C6F-8E89-5DAFF2BC67E4}"/>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6" name="Footer Placeholder 5">
            <a:extLst>
              <a:ext uri="{FF2B5EF4-FFF2-40B4-BE49-F238E27FC236}">
                <a16:creationId xmlns:a16="http://schemas.microsoft.com/office/drawing/2014/main" id="{434AFEF8-0CD8-40C1-BB6A-63462AD60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9269A-A1D5-44EA-A075-E4724DA83787}"/>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309403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B231-2A4A-465A-9F0D-BD8DEBD698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9C128-F763-42F1-A63D-D73DB85EF6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E42B9-937B-4FD2-A063-CF62F44B3FAD}"/>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5" name="Footer Placeholder 4">
            <a:extLst>
              <a:ext uri="{FF2B5EF4-FFF2-40B4-BE49-F238E27FC236}">
                <a16:creationId xmlns:a16="http://schemas.microsoft.com/office/drawing/2014/main" id="{57F87D27-7180-4A7E-B37A-7A6CB5209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837FC-9054-4193-B82F-C09FE8267C91}"/>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438178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AC45A-595F-4224-B5A2-00622A12C8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081617-4BCD-40D2-B05D-571ED5B59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D2239-D890-4E09-A11F-55471F25C0CD}"/>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5" name="Footer Placeholder 4">
            <a:extLst>
              <a:ext uri="{FF2B5EF4-FFF2-40B4-BE49-F238E27FC236}">
                <a16:creationId xmlns:a16="http://schemas.microsoft.com/office/drawing/2014/main" id="{CD26A046-20D1-4959-BD32-98A122FEA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881C0-D7A8-4F56-9D2C-6C97E02E89E7}"/>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163901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EA8A23-9D4F-4989-835D-8C84980227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5010"/>
          <a:stretch/>
        </p:blipFill>
        <p:spPr>
          <a:xfrm>
            <a:off x="0" y="0"/>
            <a:ext cx="12193951" cy="1981200"/>
          </a:xfrm>
          <a:prstGeom prst="rect">
            <a:avLst/>
          </a:prstGeom>
        </p:spPr>
      </p:pic>
      <p:sp>
        <p:nvSpPr>
          <p:cNvPr id="6" name="Rectangle 5">
            <a:extLst>
              <a:ext uri="{FF2B5EF4-FFF2-40B4-BE49-F238E27FC236}">
                <a16:creationId xmlns:a16="http://schemas.microsoft.com/office/drawing/2014/main" id="{E98710F2-6EE5-4BB8-BECE-020CA5D05E91}"/>
              </a:ext>
            </a:extLst>
          </p:cNvPr>
          <p:cNvSpPr/>
          <p:nvPr userDrawn="1"/>
        </p:nvSpPr>
        <p:spPr>
          <a:xfrm>
            <a:off x="0" y="1590676"/>
            <a:ext cx="12192000" cy="695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a:extLst>
              <a:ext uri="{FF2B5EF4-FFF2-40B4-BE49-F238E27FC236}">
                <a16:creationId xmlns:a16="http://schemas.microsoft.com/office/drawing/2014/main" id="{9C5C45A8-18EA-EA4F-8200-D05DBA6C6652}"/>
              </a:ext>
            </a:extLst>
          </p:cNvPr>
          <p:cNvSpPr>
            <a:spLocks noGrp="1"/>
          </p:cNvSpPr>
          <p:nvPr>
            <p:ph type="body" sz="quarter" idx="10"/>
          </p:nvPr>
        </p:nvSpPr>
        <p:spPr>
          <a:xfrm>
            <a:off x="433739" y="1400841"/>
            <a:ext cx="8227660" cy="1074993"/>
          </a:xfrm>
          <a:prstGeom prst="rect">
            <a:avLst/>
          </a:prstGeom>
        </p:spPr>
        <p:txBody>
          <a:bodyPr anchor="ctr"/>
          <a:lstStyle>
            <a:lvl1pPr marL="0" indent="0">
              <a:buFontTx/>
              <a:buNone/>
              <a:defRPr b="1" i="0">
                <a:solidFill>
                  <a:schemeClr val="tx2"/>
                </a:solidFill>
                <a:latin typeface="Montserrat ExtraBold" pitchFamily="2" charset="77"/>
              </a:defRPr>
            </a:lvl1pPr>
            <a:lvl2pPr marL="342900" indent="0">
              <a:buFontTx/>
              <a:buNone/>
              <a:defRPr b="1">
                <a:latin typeface="Montserrat" pitchFamily="2" charset="77"/>
              </a:defRPr>
            </a:lvl2pPr>
            <a:lvl3pPr marL="685800" indent="0">
              <a:buFontTx/>
              <a:buNone/>
              <a:defRPr b="1">
                <a:latin typeface="Montserrat" pitchFamily="2" charset="77"/>
              </a:defRPr>
            </a:lvl3pPr>
            <a:lvl4pPr marL="1028700" indent="0">
              <a:buFontTx/>
              <a:buNone/>
              <a:defRPr b="1">
                <a:latin typeface="Montserrat" pitchFamily="2" charset="77"/>
              </a:defRPr>
            </a:lvl4pPr>
            <a:lvl5pPr marL="1371600" indent="0">
              <a:buFontTx/>
              <a:buNone/>
              <a:defRPr b="1">
                <a:latin typeface="Montserrat" pitchFamily="2" charset="77"/>
              </a:defRPr>
            </a:lvl5pPr>
          </a:lstStyle>
          <a:p>
            <a:pPr lvl="0"/>
            <a:r>
              <a:rPr lang="en-US"/>
              <a:t>Edit Master text styles</a:t>
            </a:r>
          </a:p>
        </p:txBody>
      </p:sp>
    </p:spTree>
    <p:extLst>
      <p:ext uri="{BB962C8B-B14F-4D97-AF65-F5344CB8AC3E}">
        <p14:creationId xmlns:p14="http://schemas.microsoft.com/office/powerpoint/2010/main" val="28576195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9C5329-B00F-4818-9FDB-E4A9E1BD7B41}"/>
              </a:ext>
            </a:extLst>
          </p:cNvPr>
          <p:cNvPicPr>
            <a:picLocks noChangeAspect="1"/>
          </p:cNvPicPr>
          <p:nvPr userDrawn="1"/>
        </p:nvPicPr>
        <p:blipFill rotWithShape="1">
          <a:blip r:embed="rId2"/>
          <a:srcRect b="40625"/>
          <a:stretch/>
        </p:blipFill>
        <p:spPr>
          <a:xfrm>
            <a:off x="0" y="0"/>
            <a:ext cx="12192000" cy="1809750"/>
          </a:xfrm>
          <a:prstGeom prst="rect">
            <a:avLst/>
          </a:prstGeom>
        </p:spPr>
      </p:pic>
      <p:sp>
        <p:nvSpPr>
          <p:cNvPr id="7" name="Rectangle 6">
            <a:extLst>
              <a:ext uri="{FF2B5EF4-FFF2-40B4-BE49-F238E27FC236}">
                <a16:creationId xmlns:a16="http://schemas.microsoft.com/office/drawing/2014/main" id="{4A0CA2CB-82C2-4F2D-ADCF-20382F5D89A1}"/>
              </a:ext>
            </a:extLst>
          </p:cNvPr>
          <p:cNvSpPr/>
          <p:nvPr userDrawn="1"/>
        </p:nvSpPr>
        <p:spPr>
          <a:xfrm>
            <a:off x="0" y="1590676"/>
            <a:ext cx="12192000" cy="695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a:extLst>
              <a:ext uri="{FF2B5EF4-FFF2-40B4-BE49-F238E27FC236}">
                <a16:creationId xmlns:a16="http://schemas.microsoft.com/office/drawing/2014/main" id="{9C5C45A8-18EA-EA4F-8200-D05DBA6C6652}"/>
              </a:ext>
            </a:extLst>
          </p:cNvPr>
          <p:cNvSpPr>
            <a:spLocks noGrp="1"/>
          </p:cNvSpPr>
          <p:nvPr>
            <p:ph type="body" sz="quarter" idx="10"/>
          </p:nvPr>
        </p:nvSpPr>
        <p:spPr>
          <a:xfrm>
            <a:off x="433739" y="1400841"/>
            <a:ext cx="8227660" cy="1074993"/>
          </a:xfrm>
          <a:prstGeom prst="rect">
            <a:avLst/>
          </a:prstGeom>
        </p:spPr>
        <p:txBody>
          <a:bodyPr anchor="ctr"/>
          <a:lstStyle>
            <a:lvl1pPr marL="0" indent="0">
              <a:buFontTx/>
              <a:buNone/>
              <a:defRPr b="1" i="0">
                <a:solidFill>
                  <a:schemeClr val="tx2"/>
                </a:solidFill>
                <a:latin typeface="Montserrat ExtraBold" pitchFamily="2" charset="77"/>
              </a:defRPr>
            </a:lvl1pPr>
            <a:lvl2pPr marL="342900" indent="0">
              <a:buFontTx/>
              <a:buNone/>
              <a:defRPr b="1">
                <a:latin typeface="Montserrat" pitchFamily="2" charset="77"/>
              </a:defRPr>
            </a:lvl2pPr>
            <a:lvl3pPr marL="685800" indent="0">
              <a:buFontTx/>
              <a:buNone/>
              <a:defRPr b="1">
                <a:latin typeface="Montserrat" pitchFamily="2" charset="77"/>
              </a:defRPr>
            </a:lvl3pPr>
            <a:lvl4pPr marL="1028700" indent="0">
              <a:buFontTx/>
              <a:buNone/>
              <a:defRPr b="1">
                <a:latin typeface="Montserrat" pitchFamily="2" charset="77"/>
              </a:defRPr>
            </a:lvl4pPr>
            <a:lvl5pPr marL="1371600" indent="0">
              <a:buFontTx/>
              <a:buNone/>
              <a:defRPr b="1">
                <a:latin typeface="Montserrat" pitchFamily="2" charset="77"/>
              </a:defRPr>
            </a:lvl5pPr>
          </a:lstStyle>
          <a:p>
            <a:pPr lvl="0"/>
            <a:r>
              <a:rPr lang="en-US"/>
              <a:t>Edit Master text styles</a:t>
            </a:r>
          </a:p>
        </p:txBody>
      </p:sp>
    </p:spTree>
    <p:extLst>
      <p:ext uri="{BB962C8B-B14F-4D97-AF65-F5344CB8AC3E}">
        <p14:creationId xmlns:p14="http://schemas.microsoft.com/office/powerpoint/2010/main" val="346230362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EC44-E750-43DD-B6DF-CD01292AEC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F8ACC8-C08A-4472-B16B-EDB8DD7A3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36A08F-F775-4D62-9B24-1D6BCE55B9FE}"/>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5" name="Footer Placeholder 4">
            <a:extLst>
              <a:ext uri="{FF2B5EF4-FFF2-40B4-BE49-F238E27FC236}">
                <a16:creationId xmlns:a16="http://schemas.microsoft.com/office/drawing/2014/main" id="{42075D35-ED87-4C9F-8FB2-5A9A32666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93DC1-317D-4097-9984-F2138C13E8F1}"/>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11473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1A60-4E2E-4828-8FA1-22E0E0285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CAB39-A885-44FE-82DA-045264C94A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69BE0-27D5-4557-A66E-1B02F8E99EF7}"/>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5" name="Footer Placeholder 4">
            <a:extLst>
              <a:ext uri="{FF2B5EF4-FFF2-40B4-BE49-F238E27FC236}">
                <a16:creationId xmlns:a16="http://schemas.microsoft.com/office/drawing/2014/main" id="{AE36934B-4C4B-40CF-8027-F45C13323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6EACC-40A9-46EC-A1CB-91E55EC093ED}"/>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254321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C9FD-7593-43F3-B0CF-3DFEC0485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B61407-3667-43A3-92DF-6AEA7E6BA3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36C4CE-4D14-4D42-BDA4-7F74594FED57}"/>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5" name="Footer Placeholder 4">
            <a:extLst>
              <a:ext uri="{FF2B5EF4-FFF2-40B4-BE49-F238E27FC236}">
                <a16:creationId xmlns:a16="http://schemas.microsoft.com/office/drawing/2014/main" id="{75D6DF31-6A55-49F2-A4FB-F61C703CE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0AA4E-539B-4914-92E3-ADB377BA5F05}"/>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185867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8405-F6E8-45E9-B1A4-B886F9C83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4D37B-A191-4633-ACEE-D7F3152A30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EF77D1-435D-45E3-88D8-6244B49008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C7C8F8-DE3F-4F01-B03D-D184AECE3B5F}"/>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6" name="Footer Placeholder 5">
            <a:extLst>
              <a:ext uri="{FF2B5EF4-FFF2-40B4-BE49-F238E27FC236}">
                <a16:creationId xmlns:a16="http://schemas.microsoft.com/office/drawing/2014/main" id="{10805FD3-8514-447C-B05C-E572FF735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0D7FE-42F9-4D1F-BBD5-64FA2A07CDCD}"/>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20858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2756-1589-4D2B-9049-2791A63B6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DA7624-C075-4882-967B-07C131F2A0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C5A5-B417-4CEC-A8E6-82A422AD8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B5DC4B-E772-4C61-9FF9-B7CE3A91C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594050-EA8F-4A41-9F16-BDB804683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F10A45-E9E2-4120-82B2-4A779567E36D}"/>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8" name="Footer Placeholder 7">
            <a:extLst>
              <a:ext uri="{FF2B5EF4-FFF2-40B4-BE49-F238E27FC236}">
                <a16:creationId xmlns:a16="http://schemas.microsoft.com/office/drawing/2014/main" id="{31F67450-CCBA-410D-99C3-BEB3FA372A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F585D-D315-4F0D-805A-809DC100FEA5}"/>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403758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03AB-B1AB-4EFF-98C0-F1FB604E7F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8FD4AE-3F44-4BA6-A804-519CC17A4EE5}"/>
              </a:ext>
            </a:extLst>
          </p:cNvPr>
          <p:cNvSpPr>
            <a:spLocks noGrp="1"/>
          </p:cNvSpPr>
          <p:nvPr>
            <p:ph type="dt" sz="half" idx="10"/>
          </p:nvPr>
        </p:nvSpPr>
        <p:spPr/>
        <p:txBody>
          <a:bodyPr/>
          <a:lstStyle/>
          <a:p>
            <a:fld id="{AD357D23-5699-46F6-A4DF-52191957C7EB}" type="datetimeFigureOut">
              <a:rPr lang="en-US" smtClean="0"/>
              <a:t>10/2/2024</a:t>
            </a:fld>
            <a:endParaRPr lang="en-US"/>
          </a:p>
        </p:txBody>
      </p:sp>
      <p:sp>
        <p:nvSpPr>
          <p:cNvPr id="4" name="Footer Placeholder 3">
            <a:extLst>
              <a:ext uri="{FF2B5EF4-FFF2-40B4-BE49-F238E27FC236}">
                <a16:creationId xmlns:a16="http://schemas.microsoft.com/office/drawing/2014/main" id="{ECD20C67-712E-481A-8C42-249505B731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BAC816-E57F-4F38-BD49-DB7575523BA1}"/>
              </a:ext>
            </a:extLst>
          </p:cNvPr>
          <p:cNvSpPr>
            <a:spLocks noGrp="1"/>
          </p:cNvSpPr>
          <p:nvPr>
            <p:ph type="sldNum" sz="quarter" idx="12"/>
          </p:nvPr>
        </p:nvSpPr>
        <p:spPr/>
        <p:txBody>
          <a:bodyPr/>
          <a:lstStyle/>
          <a:p>
            <a:fld id="{F8DBCDDA-82A1-4B82-B8A1-78F1B492A75E}" type="slidenum">
              <a:rPr lang="en-US" smtClean="0"/>
              <a:t>‹#›</a:t>
            </a:fld>
            <a:endParaRPr lang="en-US"/>
          </a:p>
        </p:txBody>
      </p:sp>
    </p:spTree>
    <p:extLst>
      <p:ext uri="{BB962C8B-B14F-4D97-AF65-F5344CB8AC3E}">
        <p14:creationId xmlns:p14="http://schemas.microsoft.com/office/powerpoint/2010/main" val="2471486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452A8-AEB9-B346-ABE7-1FDB0534B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2F336AA-577C-5A47-804B-F29F0CA8A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1983334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9" r:id="rId3"/>
  </p:sldLayoutIdLst>
  <p:txStyles>
    <p:titleStyle>
      <a:lvl1pPr algn="l" defTabSz="914400" rtl="0" eaLnBrk="1" latinLnBrk="0" hangingPunct="1">
        <a:lnSpc>
          <a:spcPct val="90000"/>
        </a:lnSpc>
        <a:spcBef>
          <a:spcPct val="0"/>
        </a:spcBef>
        <a:buNone/>
        <a:defRPr sz="2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AE006-C011-4A64-AFFA-FBF0AA7BF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81997-8203-41F5-948E-67AEDC3F8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C92EF-7F10-4644-9D1E-608567035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57D23-5699-46F6-A4DF-52191957C7EB}" type="datetimeFigureOut">
              <a:rPr lang="en-US" smtClean="0"/>
              <a:t>10/2/2024</a:t>
            </a:fld>
            <a:endParaRPr lang="en-US"/>
          </a:p>
        </p:txBody>
      </p:sp>
      <p:sp>
        <p:nvSpPr>
          <p:cNvPr id="5" name="Footer Placeholder 4">
            <a:extLst>
              <a:ext uri="{FF2B5EF4-FFF2-40B4-BE49-F238E27FC236}">
                <a16:creationId xmlns:a16="http://schemas.microsoft.com/office/drawing/2014/main" id="{D7E0EC6C-9BE8-4DB9-86C7-3602F2CF3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F98D20-67CE-471E-B5D3-144A3AE942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BCDDA-82A1-4B82-B8A1-78F1B492A75E}" type="slidenum">
              <a:rPr lang="en-US" smtClean="0"/>
              <a:t>‹#›</a:t>
            </a:fld>
            <a:endParaRPr lang="en-US"/>
          </a:p>
        </p:txBody>
      </p:sp>
    </p:spTree>
    <p:extLst>
      <p:ext uri="{BB962C8B-B14F-4D97-AF65-F5344CB8AC3E}">
        <p14:creationId xmlns:p14="http://schemas.microsoft.com/office/powerpoint/2010/main" val="1240234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Medicare/Prescription-Drug-Coverage/CreditableCoverage/Downloads/ModelNonCreditableCoverageDisclosureNotice051711.pdf" TargetMode="External"/><Relationship Id="rId2" Type="http://schemas.openxmlformats.org/officeDocument/2006/relationships/hyperlink" Target="http://www.cms.gov/Medicare/Prescription-Drug-Coverage/CreditableCoverage/Downloads/ModelCreditableCoverageDisclosureNotice051711.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cms.gov/Medicare/Prescription-Drug-Coverage/CreditableCoverage/index.html?redirect=/CreditableCoverag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BC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0E19C6-73FE-09F2-BE95-2100E53F21D2}"/>
              </a:ext>
            </a:extLst>
          </p:cNvPr>
          <p:cNvPicPr>
            <a:picLocks noChangeAspect="1"/>
          </p:cNvPicPr>
          <p:nvPr/>
        </p:nvPicPr>
        <p:blipFill>
          <a:blip r:embed="rId3"/>
          <a:stretch>
            <a:fillRect/>
          </a:stretch>
        </p:blipFill>
        <p:spPr>
          <a:xfrm>
            <a:off x="469424" y="-1"/>
            <a:ext cx="11253153" cy="6857999"/>
          </a:xfrm>
          <a:prstGeom prst="rect">
            <a:avLst/>
          </a:prstGeom>
          <a:ln w="76200">
            <a:noFill/>
          </a:ln>
        </p:spPr>
      </p:pic>
      <p:grpSp>
        <p:nvGrpSpPr>
          <p:cNvPr id="4" name="Group 3">
            <a:extLst>
              <a:ext uri="{FF2B5EF4-FFF2-40B4-BE49-F238E27FC236}">
                <a16:creationId xmlns:a16="http://schemas.microsoft.com/office/drawing/2014/main" id="{52AE4958-8EEF-5A58-5C8F-CF2A9F3B16E3}"/>
              </a:ext>
            </a:extLst>
          </p:cNvPr>
          <p:cNvGrpSpPr/>
          <p:nvPr/>
        </p:nvGrpSpPr>
        <p:grpSpPr>
          <a:xfrm>
            <a:off x="717285" y="378616"/>
            <a:ext cx="5548860" cy="1017270"/>
            <a:chOff x="-2923954" y="2607102"/>
            <a:chExt cx="5847907" cy="1028448"/>
          </a:xfrm>
        </p:grpSpPr>
        <p:sp>
          <p:nvSpPr>
            <p:cNvPr id="15" name="Rectangle 14">
              <a:extLst>
                <a:ext uri="{FF2B5EF4-FFF2-40B4-BE49-F238E27FC236}">
                  <a16:creationId xmlns:a16="http://schemas.microsoft.com/office/drawing/2014/main" id="{721D78CA-C548-21BE-D5B0-8C607E9FDD91}"/>
                </a:ext>
              </a:extLst>
            </p:cNvPr>
            <p:cNvSpPr/>
            <p:nvPr/>
          </p:nvSpPr>
          <p:spPr>
            <a:xfrm flipH="1">
              <a:off x="-2923954" y="2607102"/>
              <a:ext cx="5847907" cy="1028448"/>
            </a:xfrm>
            <a:prstGeom prst="rect">
              <a:avLst/>
            </a:prstGeom>
            <a:gradFill>
              <a:gsLst>
                <a:gs pos="48000">
                  <a:schemeClr val="accent1">
                    <a:lumMod val="5000"/>
                    <a:lumOff val="95000"/>
                  </a:schemeClr>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0AFAEAD-401F-BD44-F5CD-42A48A7BF9F7}"/>
                </a:ext>
              </a:extLst>
            </p:cNvPr>
            <p:cNvPicPr>
              <a:picLocks noChangeAspect="1"/>
            </p:cNvPicPr>
            <p:nvPr/>
          </p:nvPicPr>
          <p:blipFill>
            <a:blip r:embed="rId4"/>
            <a:stretch>
              <a:fillRect/>
            </a:stretch>
          </p:blipFill>
          <p:spPr>
            <a:xfrm>
              <a:off x="-2693910" y="2926769"/>
              <a:ext cx="3303503" cy="708781"/>
            </a:xfrm>
            <a:prstGeom prst="rect">
              <a:avLst/>
            </a:prstGeom>
            <a:ln>
              <a:noFill/>
            </a:ln>
          </p:spPr>
        </p:pic>
      </p:grpSp>
      <p:grpSp>
        <p:nvGrpSpPr>
          <p:cNvPr id="20" name="Group 19">
            <a:extLst>
              <a:ext uri="{FF2B5EF4-FFF2-40B4-BE49-F238E27FC236}">
                <a16:creationId xmlns:a16="http://schemas.microsoft.com/office/drawing/2014/main" id="{0110D3AA-1B35-EE96-AA69-2674496281FC}"/>
              </a:ext>
            </a:extLst>
          </p:cNvPr>
          <p:cNvGrpSpPr/>
          <p:nvPr/>
        </p:nvGrpSpPr>
        <p:grpSpPr>
          <a:xfrm>
            <a:off x="-1" y="5840730"/>
            <a:ext cx="12192000" cy="1017270"/>
            <a:chOff x="0" y="5989320"/>
            <a:chExt cx="12192000" cy="868680"/>
          </a:xfrm>
          <a:effectLst/>
        </p:grpSpPr>
        <p:sp>
          <p:nvSpPr>
            <p:cNvPr id="18" name="Rectangle 17">
              <a:extLst>
                <a:ext uri="{FF2B5EF4-FFF2-40B4-BE49-F238E27FC236}">
                  <a16:creationId xmlns:a16="http://schemas.microsoft.com/office/drawing/2014/main" id="{79AA9304-3B3C-8590-80F9-04581D4F1234}"/>
                </a:ext>
              </a:extLst>
            </p:cNvPr>
            <p:cNvSpPr/>
            <p:nvPr/>
          </p:nvSpPr>
          <p:spPr>
            <a:xfrm>
              <a:off x="1207770" y="6002334"/>
              <a:ext cx="10984230" cy="855665"/>
            </a:xfrm>
            <a:prstGeom prst="rect">
              <a:avLst/>
            </a:prstGeom>
            <a:solidFill>
              <a:srgbClr val="E6E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2CCACF-03B4-CCA3-FB7D-FE25CA457C8A}"/>
                </a:ext>
              </a:extLst>
            </p:cNvPr>
            <p:cNvSpPr/>
            <p:nvPr/>
          </p:nvSpPr>
          <p:spPr>
            <a:xfrm>
              <a:off x="0" y="5989320"/>
              <a:ext cx="1207770" cy="868680"/>
            </a:xfrm>
            <a:prstGeom prst="rect">
              <a:avLst/>
            </a:prstGeom>
            <a:solidFill>
              <a:srgbClr val="6BC7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itle 1">
            <a:extLst>
              <a:ext uri="{FF2B5EF4-FFF2-40B4-BE49-F238E27FC236}">
                <a16:creationId xmlns:a16="http://schemas.microsoft.com/office/drawing/2014/main" id="{6DA93E34-C06D-DCDD-4398-3314B56A337A}"/>
              </a:ext>
            </a:extLst>
          </p:cNvPr>
          <p:cNvSpPr txBox="1">
            <a:spLocks/>
          </p:cNvSpPr>
          <p:nvPr/>
        </p:nvSpPr>
        <p:spPr>
          <a:xfrm>
            <a:off x="1331357" y="6067411"/>
            <a:ext cx="7969062" cy="5913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accent1">
                    <a:lumMod val="50000"/>
                  </a:schemeClr>
                </a:solidFill>
                <a:latin typeface="Montserrat Black" panose="00000A00000000000000" pitchFamily="50" charset="0"/>
              </a:rPr>
              <a:t>Medicare Part D Creditable Coverage and Employer-Sponsored Plans</a:t>
            </a:r>
          </a:p>
        </p:txBody>
      </p:sp>
    </p:spTree>
    <p:extLst>
      <p:ext uri="{BB962C8B-B14F-4D97-AF65-F5344CB8AC3E}">
        <p14:creationId xmlns:p14="http://schemas.microsoft.com/office/powerpoint/2010/main" val="67253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17AEE-A0AE-050D-F112-1008D2C864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B7CF0D-153E-CA5D-BABE-FDEA4A871897}"/>
              </a:ext>
            </a:extLst>
          </p:cNvPr>
          <p:cNvSpPr>
            <a:spLocks noGrp="1"/>
          </p:cNvSpPr>
          <p:nvPr>
            <p:ph type="body" sz="quarter" idx="10"/>
          </p:nvPr>
        </p:nvSpPr>
        <p:spPr/>
        <p:txBody>
          <a:bodyPr/>
          <a:lstStyle/>
          <a:p>
            <a:r>
              <a:rPr lang="en-US" dirty="0">
                <a:solidFill>
                  <a:schemeClr val="bg1"/>
                </a:solidFill>
              </a:rPr>
              <a:t>Important Considerations</a:t>
            </a:r>
          </a:p>
        </p:txBody>
      </p:sp>
      <p:sp>
        <p:nvSpPr>
          <p:cNvPr id="4" name="TextBox 3">
            <a:extLst>
              <a:ext uri="{FF2B5EF4-FFF2-40B4-BE49-F238E27FC236}">
                <a16:creationId xmlns:a16="http://schemas.microsoft.com/office/drawing/2014/main" id="{B611E2E7-4AC9-F447-103C-37879318B05D}"/>
              </a:ext>
            </a:extLst>
          </p:cNvPr>
          <p:cNvSpPr txBox="1"/>
          <p:nvPr/>
        </p:nvSpPr>
        <p:spPr>
          <a:xfrm>
            <a:off x="433739" y="2635854"/>
            <a:ext cx="10677236" cy="3129575"/>
          </a:xfrm>
          <a:prstGeom prst="rect">
            <a:avLst/>
          </a:prstGeom>
          <a:noFill/>
        </p:spPr>
        <p:txBody>
          <a:bodyPr wrap="square">
            <a:spAutoFit/>
          </a:bodyPr>
          <a:lstStyle/>
          <a:p>
            <a:pPr marL="285750" marR="0" indent="-285750">
              <a:lnSpc>
                <a:spcPct val="115000"/>
              </a:lnSpc>
              <a:spcBef>
                <a:spcPts val="900"/>
              </a:spcBef>
              <a:spcAft>
                <a:spcPts val="0"/>
              </a:spcAft>
              <a:buFont typeface="Wingdings" panose="05000000000000000000" pitchFamily="2" charset="2"/>
              <a:buChar char="§"/>
            </a:pPr>
            <a:r>
              <a:rPr lang="en-US" sz="2000" kern="100" dirty="0">
                <a:effectLst/>
                <a:latin typeface="Montserrat" panose="00000500000000000000" pitchFamily="2" charset="0"/>
                <a:ea typeface="Aptos" panose="020B0004020202020204" pitchFamily="34" charset="0"/>
                <a:cs typeface="Times New Roman" panose="02020603050405020304" pitchFamily="18" charset="0"/>
              </a:rPr>
              <a:t>If an individual’s employer plan is not creditable, the individual should consider enrolling in Part D, which they can do without leaving their employer plan as an active employee, which is important as other family members may not be eligible for Medicare.</a:t>
            </a:r>
          </a:p>
          <a:p>
            <a:pPr marL="285750" marR="0" indent="-285750">
              <a:lnSpc>
                <a:spcPct val="115000"/>
              </a:lnSpc>
              <a:spcBef>
                <a:spcPts val="900"/>
              </a:spcBef>
              <a:spcAft>
                <a:spcPts val="0"/>
              </a:spcAft>
              <a:buFont typeface="Wingdings" panose="05000000000000000000" pitchFamily="2" charset="2"/>
              <a:buChar char="§"/>
            </a:pPr>
            <a:r>
              <a:rPr lang="en-US" sz="2000" kern="100" dirty="0">
                <a:effectLst/>
                <a:latin typeface="Montserrat" panose="00000500000000000000" pitchFamily="2" charset="0"/>
                <a:ea typeface="Aptos" panose="020B0004020202020204" pitchFamily="34" charset="0"/>
                <a:cs typeface="Times New Roman" panose="02020603050405020304" pitchFamily="18" charset="0"/>
              </a:rPr>
              <a:t>Enrollment is permitted during the annual open enrollment season or at any point during the year, if creditable coverage is lost. </a:t>
            </a:r>
          </a:p>
          <a:p>
            <a:pPr marL="285750" marR="0" indent="-285750">
              <a:lnSpc>
                <a:spcPct val="115000"/>
              </a:lnSpc>
              <a:spcBef>
                <a:spcPts val="900"/>
              </a:spcBef>
              <a:spcAft>
                <a:spcPts val="0"/>
              </a:spcAft>
              <a:buFont typeface="Wingdings" panose="05000000000000000000" pitchFamily="2" charset="2"/>
              <a:buChar char="§"/>
            </a:pPr>
            <a:r>
              <a:rPr lang="en-US" sz="2000" kern="100" dirty="0">
                <a:latin typeface="Montserrat" panose="00000500000000000000" pitchFamily="2" charset="0"/>
                <a:ea typeface="Aptos" panose="020B0004020202020204" pitchFamily="34" charset="0"/>
                <a:cs typeface="Times New Roman" panose="02020603050405020304" pitchFamily="18" charset="0"/>
              </a:rPr>
              <a:t>It is very important to distinguish the difference between employer coverage as an active employee and employer coverage as a COBRA continuant.</a:t>
            </a:r>
          </a:p>
        </p:txBody>
      </p:sp>
    </p:spTree>
    <p:extLst>
      <p:ext uri="{BB962C8B-B14F-4D97-AF65-F5344CB8AC3E}">
        <p14:creationId xmlns:p14="http://schemas.microsoft.com/office/powerpoint/2010/main" val="299484905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236792-DC90-C000-50EB-0DE46E97048E}"/>
              </a:ext>
            </a:extLst>
          </p:cNvPr>
          <p:cNvSpPr>
            <a:spLocks noGrp="1"/>
          </p:cNvSpPr>
          <p:nvPr>
            <p:ph type="body" sz="quarter" idx="10"/>
          </p:nvPr>
        </p:nvSpPr>
        <p:spPr/>
        <p:txBody>
          <a:bodyPr/>
          <a:lstStyle/>
          <a:p>
            <a:r>
              <a:rPr lang="en-US" dirty="0">
                <a:solidFill>
                  <a:schemeClr val="bg1"/>
                </a:solidFill>
              </a:rPr>
              <a:t>VERY IMPORTANT</a:t>
            </a:r>
          </a:p>
        </p:txBody>
      </p:sp>
      <p:sp>
        <p:nvSpPr>
          <p:cNvPr id="4" name="TextBox 3">
            <a:extLst>
              <a:ext uri="{FF2B5EF4-FFF2-40B4-BE49-F238E27FC236}">
                <a16:creationId xmlns:a16="http://schemas.microsoft.com/office/drawing/2014/main" id="{DB551E0F-15EA-5F97-9D6B-4D7C74446FF7}"/>
              </a:ext>
            </a:extLst>
          </p:cNvPr>
          <p:cNvSpPr txBox="1"/>
          <p:nvPr/>
        </p:nvSpPr>
        <p:spPr>
          <a:xfrm>
            <a:off x="357809" y="2773017"/>
            <a:ext cx="11569148" cy="3129575"/>
          </a:xfrm>
          <a:prstGeom prst="rect">
            <a:avLst/>
          </a:prstGeom>
          <a:noFill/>
        </p:spPr>
        <p:txBody>
          <a:bodyPr wrap="square">
            <a:spAutoFit/>
          </a:bodyPr>
          <a:lstStyle/>
          <a:p>
            <a:pPr marL="285750" indent="-285750">
              <a:lnSpc>
                <a:spcPct val="115000"/>
              </a:lnSpc>
              <a:spcBef>
                <a:spcPts val="900"/>
              </a:spcBef>
              <a:buFont typeface="Wingdings" panose="05000000000000000000" pitchFamily="2" charset="2"/>
              <a:buChar char="§"/>
            </a:pPr>
            <a:r>
              <a:rPr lang="en-US" sz="2000" kern="100" dirty="0">
                <a:effectLst/>
                <a:latin typeface="Montserrat" panose="00000500000000000000" pitchFamily="2" charset="0"/>
                <a:ea typeface="Aptos" panose="020B0004020202020204" pitchFamily="34" charset="0"/>
                <a:cs typeface="Times New Roman" panose="02020603050405020304" pitchFamily="18" charset="0"/>
              </a:rPr>
              <a:t>When a person goes on </a:t>
            </a:r>
            <a:r>
              <a:rPr lang="en-US" sz="2000" kern="100" dirty="0">
                <a:latin typeface="Montserrat" panose="00000500000000000000" pitchFamily="2" charset="0"/>
                <a:ea typeface="Aptos" panose="020B0004020202020204" pitchFamily="34" charset="0"/>
                <a:cs typeface="Times New Roman" panose="02020603050405020304" pitchFamily="18" charset="0"/>
              </a:rPr>
              <a:t>COBRA, their coverage is considered to be the same as individual coverage and their Part B and D open enrollment period begins. </a:t>
            </a:r>
          </a:p>
          <a:p>
            <a:pPr marL="285750" indent="-285750">
              <a:lnSpc>
                <a:spcPct val="115000"/>
              </a:lnSpc>
              <a:spcBef>
                <a:spcPts val="900"/>
              </a:spcBef>
              <a:buFont typeface="Wingdings" panose="05000000000000000000" pitchFamily="2" charset="2"/>
              <a:buChar char="§"/>
            </a:pPr>
            <a:r>
              <a:rPr lang="en-US" sz="2000" kern="100" dirty="0">
                <a:latin typeface="Montserrat" panose="00000500000000000000" pitchFamily="2" charset="0"/>
                <a:ea typeface="Aptos" panose="020B0004020202020204" pitchFamily="34" charset="0"/>
                <a:cs typeface="Times New Roman" panose="02020603050405020304" pitchFamily="18" charset="0"/>
              </a:rPr>
              <a:t>If they do not enroll in Part B and D (and Part A if they have not already done that), within 8 months of the date they lose employer coverage, even if they are on COBRA, they will have a penalty for life for both Parts B and D.</a:t>
            </a:r>
          </a:p>
          <a:p>
            <a:pPr marL="285750" marR="0" indent="-285750">
              <a:lnSpc>
                <a:spcPct val="115000"/>
              </a:lnSpc>
              <a:spcBef>
                <a:spcPts val="900"/>
              </a:spcBef>
              <a:spcAft>
                <a:spcPts val="0"/>
              </a:spcAft>
              <a:buFont typeface="Wingdings" panose="05000000000000000000" pitchFamily="2" charset="2"/>
              <a:buChar char="§"/>
            </a:pPr>
            <a:r>
              <a:rPr lang="en-US" sz="2000" kern="100" dirty="0">
                <a:latin typeface="Montserrat" panose="00000500000000000000" pitchFamily="2" charset="0"/>
                <a:ea typeface="Aptos" panose="020B0004020202020204" pitchFamily="34" charset="0"/>
                <a:cs typeface="Times New Roman" panose="02020603050405020304" pitchFamily="18" charset="0"/>
              </a:rPr>
              <a:t>Medicare becomes primary, regardless of group size, when a person goes on COBRA. And the employer plan may pay as if the person was enrolled in Part B, whether they are or not, called Medicare estimation.</a:t>
            </a:r>
          </a:p>
        </p:txBody>
      </p:sp>
    </p:spTree>
    <p:extLst>
      <p:ext uri="{BB962C8B-B14F-4D97-AF65-F5344CB8AC3E}">
        <p14:creationId xmlns:p14="http://schemas.microsoft.com/office/powerpoint/2010/main" val="174168892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FE922-3767-7EE8-EA15-2BC0F11C97F9}"/>
              </a:ext>
            </a:extLst>
          </p:cNvPr>
          <p:cNvSpPr>
            <a:spLocks noGrp="1"/>
          </p:cNvSpPr>
          <p:nvPr>
            <p:ph type="body" sz="quarter" idx="10"/>
          </p:nvPr>
        </p:nvSpPr>
        <p:spPr/>
        <p:txBody>
          <a:bodyPr/>
          <a:lstStyle/>
          <a:p>
            <a:r>
              <a:rPr lang="en-US" u="sng" dirty="0">
                <a:solidFill>
                  <a:schemeClr val="bg1"/>
                </a:solidFill>
              </a:rPr>
              <a:t>VERY IMPORTANT</a:t>
            </a:r>
          </a:p>
        </p:txBody>
      </p:sp>
      <p:sp>
        <p:nvSpPr>
          <p:cNvPr id="4" name="TextBox 3">
            <a:extLst>
              <a:ext uri="{FF2B5EF4-FFF2-40B4-BE49-F238E27FC236}">
                <a16:creationId xmlns:a16="http://schemas.microsoft.com/office/drawing/2014/main" id="{2D8DF5FE-60FA-2745-BCF8-E8CFCA976F5A}"/>
              </a:ext>
            </a:extLst>
          </p:cNvPr>
          <p:cNvSpPr txBox="1"/>
          <p:nvPr/>
        </p:nvSpPr>
        <p:spPr>
          <a:xfrm>
            <a:off x="433739" y="2475834"/>
            <a:ext cx="10687651" cy="3952877"/>
          </a:xfrm>
          <a:prstGeom prst="rect">
            <a:avLst/>
          </a:prstGeom>
          <a:noFill/>
        </p:spPr>
        <p:txBody>
          <a:bodyPr wrap="square">
            <a:spAutoFit/>
          </a:bodyPr>
          <a:lstStyle/>
          <a:p>
            <a:pPr marL="285750" marR="0" indent="-285750">
              <a:lnSpc>
                <a:spcPct val="115000"/>
              </a:lnSpc>
              <a:spcBef>
                <a:spcPts val="900"/>
              </a:spcBef>
              <a:spcAft>
                <a:spcPts val="0"/>
              </a:spcAft>
              <a:buFont typeface="Wingdings" panose="05000000000000000000" pitchFamily="2" charset="2"/>
              <a:buChar char="§"/>
            </a:pPr>
            <a:r>
              <a:rPr lang="en-US" sz="2000" kern="100" dirty="0">
                <a:latin typeface="Montserrat" panose="00000500000000000000" pitchFamily="2" charset="0"/>
                <a:ea typeface="Aptos" panose="020B0004020202020204" pitchFamily="34" charset="0"/>
                <a:cs typeface="Times New Roman" panose="02020603050405020304" pitchFamily="18" charset="0"/>
              </a:rPr>
              <a:t>Not all plans use Medicare estimation — it is important to know whether the plans you work with do or do not, in order to plan appropriately. </a:t>
            </a:r>
          </a:p>
          <a:p>
            <a:pPr marL="285750" marR="0" indent="-285750">
              <a:lnSpc>
                <a:spcPct val="115000"/>
              </a:lnSpc>
              <a:spcBef>
                <a:spcPts val="900"/>
              </a:spcBef>
              <a:spcAft>
                <a:spcPts val="0"/>
              </a:spcAft>
              <a:buFont typeface="Wingdings" panose="05000000000000000000" pitchFamily="2" charset="2"/>
              <a:buChar char="§"/>
            </a:pPr>
            <a:r>
              <a:rPr lang="en-US" sz="2000" kern="100" dirty="0">
                <a:latin typeface="Montserrat" panose="00000500000000000000" pitchFamily="2" charset="0"/>
                <a:ea typeface="Aptos" panose="020B0004020202020204" pitchFamily="34" charset="0"/>
                <a:cs typeface="Times New Roman" panose="02020603050405020304" pitchFamily="18" charset="0"/>
              </a:rPr>
              <a:t>This also applies in groups of less than 20. Because Medicare is primary in small groups, many carriers pay claims as if the person was enrolled in Part B, even as an active employee.</a:t>
            </a:r>
          </a:p>
          <a:p>
            <a:pPr marL="285750" marR="0" indent="-285750">
              <a:lnSpc>
                <a:spcPct val="115000"/>
              </a:lnSpc>
              <a:spcBef>
                <a:spcPts val="900"/>
              </a:spcBef>
              <a:spcAft>
                <a:spcPts val="0"/>
              </a:spcAft>
              <a:buFont typeface="Wingdings" panose="05000000000000000000" pitchFamily="2" charset="2"/>
              <a:buChar char="§"/>
            </a:pPr>
            <a:r>
              <a:rPr lang="en-US" sz="2000" kern="100" dirty="0">
                <a:latin typeface="Montserrat" panose="00000500000000000000" pitchFamily="2" charset="0"/>
                <a:ea typeface="Aptos" panose="020B0004020202020204" pitchFamily="34" charset="0"/>
                <a:cs typeface="Times New Roman" panose="02020603050405020304" pitchFamily="18" charset="0"/>
              </a:rPr>
              <a:t>This is not always bad as long as you plan for it, the cost of coverage is also lower in this scenario.</a:t>
            </a:r>
          </a:p>
          <a:p>
            <a:pPr marL="285750" marR="0" indent="-285750">
              <a:lnSpc>
                <a:spcPct val="115000"/>
              </a:lnSpc>
              <a:spcBef>
                <a:spcPts val="900"/>
              </a:spcBef>
              <a:spcAft>
                <a:spcPts val="0"/>
              </a:spcAft>
              <a:buFont typeface="Wingdings" panose="05000000000000000000" pitchFamily="2" charset="2"/>
              <a:buChar char="§"/>
            </a:pPr>
            <a:r>
              <a:rPr lang="en-US" sz="2000" kern="100" dirty="0">
                <a:latin typeface="Montserrat" panose="00000500000000000000" pitchFamily="2" charset="0"/>
                <a:ea typeface="Aptos" panose="020B0004020202020204" pitchFamily="34" charset="0"/>
                <a:cs typeface="Times New Roman" panose="02020603050405020304" pitchFamily="18" charset="0"/>
              </a:rPr>
              <a:t>Knowing the rules for creditable coverage and the way Medicare pays when group coverage is involved is critical for ensuring your clients are adequately covered at all times.</a:t>
            </a:r>
          </a:p>
        </p:txBody>
      </p:sp>
    </p:spTree>
    <p:extLst>
      <p:ext uri="{BB962C8B-B14F-4D97-AF65-F5344CB8AC3E}">
        <p14:creationId xmlns:p14="http://schemas.microsoft.com/office/powerpoint/2010/main" val="401678786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76E165-707A-440D-B2A8-DB133BAC7C9E}"/>
              </a:ext>
            </a:extLst>
          </p:cNvPr>
          <p:cNvSpPr txBox="1"/>
          <p:nvPr/>
        </p:nvSpPr>
        <p:spPr>
          <a:xfrm>
            <a:off x="1667774" y="3566160"/>
            <a:ext cx="8856452" cy="1323439"/>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8000" b="1" dirty="0">
                <a:ln>
                  <a:solidFill>
                    <a:schemeClr val="bg1"/>
                  </a:solidFill>
                </a:ln>
                <a:solidFill>
                  <a:srgbClr val="0070C0"/>
                </a:solidFill>
                <a:latin typeface="Brush Script MT" panose="03060802040406070304" pitchFamily="66" charset="0"/>
              </a:rPr>
              <a:t>Thank you for Attending!</a:t>
            </a:r>
          </a:p>
        </p:txBody>
      </p:sp>
    </p:spTree>
    <p:extLst>
      <p:ext uri="{BB962C8B-B14F-4D97-AF65-F5344CB8AC3E}">
        <p14:creationId xmlns:p14="http://schemas.microsoft.com/office/powerpoint/2010/main" val="232870164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87A87-0D49-D103-6709-D2E889AA4297}"/>
              </a:ext>
            </a:extLst>
          </p:cNvPr>
          <p:cNvSpPr>
            <a:spLocks noGrp="1"/>
          </p:cNvSpPr>
          <p:nvPr>
            <p:ph type="body" sz="quarter" idx="10"/>
          </p:nvPr>
        </p:nvSpPr>
        <p:spPr/>
        <p:txBody>
          <a:bodyPr/>
          <a:lstStyle/>
          <a:p>
            <a:r>
              <a:rPr lang="en-US" dirty="0">
                <a:solidFill>
                  <a:schemeClr val="bg1"/>
                </a:solidFill>
              </a:rPr>
              <a:t>Medicare Creditable Coverage Notices</a:t>
            </a:r>
          </a:p>
        </p:txBody>
      </p:sp>
      <p:sp>
        <p:nvSpPr>
          <p:cNvPr id="4" name="TextBox 3">
            <a:extLst>
              <a:ext uri="{FF2B5EF4-FFF2-40B4-BE49-F238E27FC236}">
                <a16:creationId xmlns:a16="http://schemas.microsoft.com/office/drawing/2014/main" id="{D26099F1-8E32-7403-E239-41F303A728FA}"/>
              </a:ext>
            </a:extLst>
          </p:cNvPr>
          <p:cNvSpPr txBox="1"/>
          <p:nvPr/>
        </p:nvSpPr>
        <p:spPr>
          <a:xfrm>
            <a:off x="433739" y="2624424"/>
            <a:ext cx="10379041" cy="3129575"/>
          </a:xfrm>
          <a:prstGeom prst="rect">
            <a:avLst/>
          </a:prstGeom>
          <a:noFill/>
        </p:spPr>
        <p:txBody>
          <a:bodyPr wrap="square">
            <a:spAutoFit/>
          </a:bodyPr>
          <a:lstStyle/>
          <a:p>
            <a:pPr marL="342900" marR="0" indent="-34290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The recent changes to Medicare Part D benefits resulting from the prescription drug provisions of the Inflation Reduction Act have significant implications for employer-sponsored plans. </a:t>
            </a:r>
          </a:p>
          <a:p>
            <a:pPr marL="342900" marR="0" indent="-34290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Starting in 2025, Medicare Part D will implement a $2,000 out-of-pocket cap, raising the threshold for what is considered creditable coverage for Part D. </a:t>
            </a:r>
          </a:p>
          <a:p>
            <a:pPr marL="342900" marR="0" indent="-34290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This change is poised to impact many employer-sponsored plans, necessitating a closer examination of their prescription drug coverage offerings.</a:t>
            </a:r>
            <a:endParaRPr lang="en-US" sz="2000" kern="100" dirty="0">
              <a:effectLst/>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3699919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A8AA1F-6CE6-B3B7-536D-0C21519A31BB}"/>
              </a:ext>
            </a:extLst>
          </p:cNvPr>
          <p:cNvSpPr>
            <a:spLocks noGrp="1"/>
          </p:cNvSpPr>
          <p:nvPr>
            <p:ph type="body" sz="quarter" idx="10"/>
          </p:nvPr>
        </p:nvSpPr>
        <p:spPr/>
        <p:txBody>
          <a:bodyPr/>
          <a:lstStyle/>
          <a:p>
            <a:r>
              <a:rPr lang="en-US" dirty="0">
                <a:solidFill>
                  <a:schemeClr val="bg1"/>
                </a:solidFill>
              </a:rPr>
              <a:t>Medicare Creditable Coverage Notices</a:t>
            </a:r>
          </a:p>
        </p:txBody>
      </p:sp>
      <p:sp>
        <p:nvSpPr>
          <p:cNvPr id="4" name="TextBox 3">
            <a:extLst>
              <a:ext uri="{FF2B5EF4-FFF2-40B4-BE49-F238E27FC236}">
                <a16:creationId xmlns:a16="http://schemas.microsoft.com/office/drawing/2014/main" id="{C393DF51-4D7A-C8A5-65CB-3619CAF817E0}"/>
              </a:ext>
            </a:extLst>
          </p:cNvPr>
          <p:cNvSpPr txBox="1"/>
          <p:nvPr/>
        </p:nvSpPr>
        <p:spPr>
          <a:xfrm>
            <a:off x="433739" y="2640408"/>
            <a:ext cx="10295465" cy="3483518"/>
          </a:xfrm>
          <a:prstGeom prst="rect">
            <a:avLst/>
          </a:prstGeom>
          <a:noFill/>
        </p:spPr>
        <p:txBody>
          <a:bodyPr wrap="square">
            <a:spAutoFit/>
          </a:bodyPr>
          <a:lstStyle/>
          <a:p>
            <a:pPr marL="285750" marR="0" indent="-28575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While employers are not mandated to offer plans that qualify as creditable coverage, they must notify employees about the creditability of the coverage they provide. </a:t>
            </a:r>
          </a:p>
          <a:p>
            <a:pPr marL="285750" marR="0" indent="-28575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This is crucial because individuals without creditable coverage who delay enrolling in Part D may face late enrollment penalties. </a:t>
            </a:r>
          </a:p>
          <a:p>
            <a:pPr marL="285750" marR="0" indent="-28575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Given the growing trend of working past age 65, employers are finding that a larger percentage of their workforce is Medicare-eligible and may need to evaluate and adjust at least some of their prescription drug offerings to meet the needs of their changing workforce. </a:t>
            </a:r>
            <a:endParaRPr lang="en-US" sz="2000" kern="100" dirty="0">
              <a:effectLst/>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3504759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9613-591B-3387-970B-3231B32B65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03D827-EF08-BB34-1618-E39991BDFE7E}"/>
              </a:ext>
            </a:extLst>
          </p:cNvPr>
          <p:cNvSpPr>
            <a:spLocks noGrp="1"/>
          </p:cNvSpPr>
          <p:nvPr>
            <p:ph type="body" sz="quarter" idx="10"/>
          </p:nvPr>
        </p:nvSpPr>
        <p:spPr/>
        <p:txBody>
          <a:bodyPr/>
          <a:lstStyle/>
          <a:p>
            <a:r>
              <a:rPr lang="en-US" dirty="0">
                <a:solidFill>
                  <a:schemeClr val="bg1"/>
                </a:solidFill>
              </a:rPr>
              <a:t>How Brokers Can Assist</a:t>
            </a:r>
          </a:p>
        </p:txBody>
      </p:sp>
      <p:sp>
        <p:nvSpPr>
          <p:cNvPr id="4" name="TextBox 3">
            <a:extLst>
              <a:ext uri="{FF2B5EF4-FFF2-40B4-BE49-F238E27FC236}">
                <a16:creationId xmlns:a16="http://schemas.microsoft.com/office/drawing/2014/main" id="{55EF86DB-4630-736D-65F0-97672864EE51}"/>
              </a:ext>
            </a:extLst>
          </p:cNvPr>
          <p:cNvSpPr txBox="1"/>
          <p:nvPr/>
        </p:nvSpPr>
        <p:spPr>
          <a:xfrm>
            <a:off x="433739" y="2663612"/>
            <a:ext cx="10295465" cy="3598934"/>
          </a:xfrm>
          <a:prstGeom prst="rect">
            <a:avLst/>
          </a:prstGeom>
          <a:noFill/>
        </p:spPr>
        <p:txBody>
          <a:bodyPr wrap="square">
            <a:spAutoFit/>
          </a:bodyPr>
          <a:lstStyle/>
          <a:p>
            <a:pPr marL="285750" marR="0" indent="-28575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For fully insured clients, carriers typically announce each year which plans are considered creditable.</a:t>
            </a:r>
          </a:p>
          <a:p>
            <a:pPr marL="285750" marR="0" indent="-285750">
              <a:lnSpc>
                <a:spcPct val="115000"/>
              </a:lnSpc>
              <a:spcBef>
                <a:spcPts val="900"/>
              </a:spcBef>
              <a:spcAft>
                <a:spcPts val="0"/>
              </a:spcAft>
              <a:buFont typeface="Wingdings" panose="05000000000000000000" pitchFamily="2" charset="2"/>
              <a:buChar char="§"/>
            </a:pPr>
            <a:r>
              <a:rPr lang="en-US" sz="2000" kern="0" dirty="0">
                <a:latin typeface="Montserrat" panose="00000500000000000000" pitchFamily="2" charset="0"/>
                <a:ea typeface="Times New Roman" panose="02020603050405020304" pitchFamily="18" charset="0"/>
                <a:cs typeface="Times New Roman" panose="02020603050405020304" pitchFamily="18" charset="0"/>
              </a:rPr>
              <a:t>Warner Pacific will collect this information from the carriers for all our plan offerings and post it to Carrier 411.</a:t>
            </a:r>
          </a:p>
          <a:p>
            <a:pPr marL="285750" marR="0" indent="-28575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This year, you should expect that many more plans, especially those with higher deductibles where prescription drugs are subject to the deductible, will be deemed not creditable.</a:t>
            </a:r>
          </a:p>
          <a:p>
            <a:pPr marL="285750" marR="0" indent="-285750">
              <a:lnSpc>
                <a:spcPct val="115000"/>
              </a:lnSpc>
              <a:spcBef>
                <a:spcPts val="900"/>
              </a:spcBef>
              <a:spcAft>
                <a:spcPts val="0"/>
              </a:spcAft>
              <a:buFont typeface="Wingdings" panose="05000000000000000000" pitchFamily="2" charset="2"/>
              <a:buChar char="§"/>
            </a:pPr>
            <a:r>
              <a:rPr lang="en-US" sz="2000" kern="0" dirty="0">
                <a:latin typeface="Montserrat" panose="00000500000000000000" pitchFamily="2" charset="0"/>
                <a:ea typeface="Times New Roman" panose="02020603050405020304" pitchFamily="18" charset="0"/>
                <a:cs typeface="Times New Roman" panose="02020603050405020304" pitchFamily="18" charset="0"/>
              </a:rPr>
              <a:t>Brokers play a vital role in communicating these changes to their clients and helping them navigate the complexities of creditable coverage.</a:t>
            </a:r>
            <a:endParaRPr lang="en-US" sz="2000" kern="0" dirty="0">
              <a:effectLst/>
              <a:latin typeface="Montserrat"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00244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852C9-B77D-D1FE-50F1-58AC7C9251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339513-566F-E7D6-4489-E26EAA88EFA7}"/>
              </a:ext>
            </a:extLst>
          </p:cNvPr>
          <p:cNvSpPr>
            <a:spLocks noGrp="1"/>
          </p:cNvSpPr>
          <p:nvPr>
            <p:ph type="body" sz="quarter" idx="10"/>
          </p:nvPr>
        </p:nvSpPr>
        <p:spPr/>
        <p:txBody>
          <a:bodyPr/>
          <a:lstStyle/>
          <a:p>
            <a:r>
              <a:rPr lang="en-US" dirty="0">
                <a:solidFill>
                  <a:schemeClr val="bg1"/>
                </a:solidFill>
              </a:rPr>
              <a:t>How Brokers Can Assist</a:t>
            </a:r>
          </a:p>
        </p:txBody>
      </p:sp>
      <p:sp>
        <p:nvSpPr>
          <p:cNvPr id="4" name="TextBox 3">
            <a:extLst>
              <a:ext uri="{FF2B5EF4-FFF2-40B4-BE49-F238E27FC236}">
                <a16:creationId xmlns:a16="http://schemas.microsoft.com/office/drawing/2014/main" id="{A2894E89-55F3-9029-A681-F91461AFCB1A}"/>
              </a:ext>
            </a:extLst>
          </p:cNvPr>
          <p:cNvSpPr txBox="1"/>
          <p:nvPr/>
        </p:nvSpPr>
        <p:spPr>
          <a:xfrm>
            <a:off x="433739" y="2660970"/>
            <a:ext cx="10935368" cy="3598934"/>
          </a:xfrm>
          <a:prstGeom prst="rect">
            <a:avLst/>
          </a:prstGeom>
          <a:noFill/>
        </p:spPr>
        <p:txBody>
          <a:bodyPr wrap="square">
            <a:spAutoFit/>
          </a:bodyPr>
          <a:lstStyle/>
          <a:p>
            <a:pPr marL="285750" marR="0" indent="-285750">
              <a:lnSpc>
                <a:spcPct val="115000"/>
              </a:lnSpc>
              <a:spcBef>
                <a:spcPts val="900"/>
              </a:spcBef>
              <a:spcAft>
                <a:spcPts val="0"/>
              </a:spcAft>
              <a:buFont typeface="Wingdings" panose="05000000000000000000" pitchFamily="2" charset="2"/>
              <a:buChar char="§"/>
            </a:pPr>
            <a:r>
              <a:rPr lang="en-US" sz="2000" kern="0" dirty="0">
                <a:latin typeface="Montserrat" panose="00000500000000000000" pitchFamily="2" charset="0"/>
                <a:ea typeface="Times New Roman" panose="02020603050405020304" pitchFamily="18" charset="0"/>
                <a:cs typeface="Times New Roman" panose="02020603050405020304" pitchFamily="18" charset="0"/>
              </a:rPr>
              <a:t>For level-funded and self-funded clients, brokers should contact their client’s TPA, Carrier, or Pharmacy Benefits Manager to confirm creditable coverage status.</a:t>
            </a:r>
          </a:p>
          <a:p>
            <a:pPr marL="285750" marR="0" indent="-285750">
              <a:lnSpc>
                <a:spcPct val="115000"/>
              </a:lnSpc>
              <a:spcBef>
                <a:spcPts val="900"/>
              </a:spcBef>
              <a:spcAft>
                <a:spcPts val="0"/>
              </a:spcAft>
              <a:buFont typeface="Wingdings" panose="05000000000000000000" pitchFamily="2" charset="2"/>
              <a:buChar char="§"/>
            </a:pPr>
            <a:r>
              <a:rPr lang="en-US" sz="2000" kern="0" dirty="0">
                <a:latin typeface="Montserrat" panose="00000500000000000000" pitchFamily="2" charset="0"/>
                <a:ea typeface="Times New Roman" panose="02020603050405020304" pitchFamily="18" charset="0"/>
                <a:cs typeface="Times New Roman" panose="02020603050405020304" pitchFamily="18" charset="0"/>
              </a:rPr>
              <a:t>You should not assume that notification has already occurred, or that your clients understand the significance of the notification.</a:t>
            </a:r>
          </a:p>
          <a:p>
            <a:pPr marL="285750" marR="0" indent="-285750">
              <a:lnSpc>
                <a:spcPct val="115000"/>
              </a:lnSpc>
              <a:spcBef>
                <a:spcPts val="900"/>
              </a:spcBef>
              <a:spcAft>
                <a:spcPts val="0"/>
              </a:spcAft>
              <a:buFont typeface="Wingdings" panose="05000000000000000000" pitchFamily="2" charset="2"/>
              <a:buChar char="§"/>
            </a:pPr>
            <a:r>
              <a:rPr lang="en-US" sz="2000" kern="0" dirty="0">
                <a:latin typeface="Montserrat" panose="00000500000000000000" pitchFamily="2" charset="0"/>
                <a:ea typeface="Times New Roman" panose="02020603050405020304" pitchFamily="18" charset="0"/>
                <a:cs typeface="Times New Roman" panose="02020603050405020304" pitchFamily="18" charset="0"/>
              </a:rPr>
              <a:t>It is a best practice for brokers to explain the creditable coverage issue to their clients and to emphasize the importance of the annual notification to employees, especially given the significant changes to the part D benefit this year.</a:t>
            </a:r>
          </a:p>
          <a:p>
            <a:pPr marL="285750" marR="0" indent="-285750">
              <a:lnSpc>
                <a:spcPct val="115000"/>
              </a:lnSpc>
              <a:spcBef>
                <a:spcPts val="900"/>
              </a:spcBef>
              <a:spcAft>
                <a:spcPts val="0"/>
              </a:spcAft>
              <a:buFont typeface="Wingdings" panose="05000000000000000000" pitchFamily="2" charset="2"/>
              <a:buChar char="§"/>
            </a:pPr>
            <a:r>
              <a:rPr lang="en-US" sz="2000" kern="0" dirty="0">
                <a:latin typeface="Montserrat" panose="00000500000000000000" pitchFamily="2" charset="0"/>
                <a:ea typeface="Times New Roman" panose="02020603050405020304" pitchFamily="18" charset="0"/>
                <a:cs typeface="Times New Roman" panose="02020603050405020304" pitchFamily="18" charset="0"/>
              </a:rPr>
              <a:t>This ensures employers can make appropriate benefits decisions, particularly since many plans renew during the fourth quarter.</a:t>
            </a:r>
            <a:endParaRPr lang="en-US" sz="2000" kern="0" dirty="0">
              <a:effectLst/>
              <a:latin typeface="Montserrat"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23137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9EC8F-76F9-76EF-07A1-B40B81663CFA}"/>
              </a:ext>
            </a:extLst>
          </p:cNvPr>
          <p:cNvSpPr>
            <a:spLocks noGrp="1"/>
          </p:cNvSpPr>
          <p:nvPr>
            <p:ph type="body" sz="quarter" idx="10"/>
          </p:nvPr>
        </p:nvSpPr>
        <p:spPr/>
        <p:txBody>
          <a:bodyPr/>
          <a:lstStyle/>
          <a:p>
            <a:r>
              <a:rPr lang="en-US" dirty="0">
                <a:solidFill>
                  <a:schemeClr val="bg1"/>
                </a:solidFill>
              </a:rPr>
              <a:t>Medicare Creditable Coverage Notices</a:t>
            </a:r>
          </a:p>
        </p:txBody>
      </p:sp>
      <p:sp>
        <p:nvSpPr>
          <p:cNvPr id="4" name="TextBox 3">
            <a:extLst>
              <a:ext uri="{FF2B5EF4-FFF2-40B4-BE49-F238E27FC236}">
                <a16:creationId xmlns:a16="http://schemas.microsoft.com/office/drawing/2014/main" id="{5AF96C37-349D-683B-27CE-6BE0DA7E61DB}"/>
              </a:ext>
            </a:extLst>
          </p:cNvPr>
          <p:cNvSpPr txBox="1"/>
          <p:nvPr/>
        </p:nvSpPr>
        <p:spPr>
          <a:xfrm>
            <a:off x="433739" y="2475834"/>
            <a:ext cx="10848622" cy="4126001"/>
          </a:xfrm>
          <a:prstGeom prst="rect">
            <a:avLst/>
          </a:prstGeom>
          <a:noFill/>
        </p:spPr>
        <p:txBody>
          <a:bodyPr wrap="square">
            <a:spAutoFit/>
          </a:bodyPr>
          <a:lstStyle/>
          <a:p>
            <a:pPr marL="342900" marR="0" indent="-34290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The Notice of Medicare Part D Creditable Coverage must be sent out by October 15 each year to all Medicare-eligible employees and dependents participating in the employer’s plan.</a:t>
            </a:r>
          </a:p>
          <a:p>
            <a:pPr marL="342900" marR="0" indent="-34290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Because it can be challenging to track who is Medicare-eligible, most employers distribute the Part D notice to all employees annually. This proactive approach helps ensure compliance and avoids potential penalties.</a:t>
            </a:r>
            <a:endParaRPr lang="en-US" sz="2000" kern="100" dirty="0">
              <a:effectLst/>
              <a:latin typeface="Montserrat" panose="00000500000000000000" pitchFamily="2" charset="0"/>
              <a:ea typeface="Aptos" panose="020B0004020202020204" pitchFamily="34" charset="0"/>
              <a:cs typeface="Times New Roman" panose="02020603050405020304" pitchFamily="18" charset="0"/>
            </a:endParaRPr>
          </a:p>
          <a:p>
            <a:pPr marL="342900" marR="0" indent="-34290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CMS provides two model notices for employers to use:</a:t>
            </a:r>
            <a:endParaRPr lang="en-US" sz="2000" kern="100" dirty="0">
              <a:effectLst/>
              <a:latin typeface="Montserrat" panose="00000500000000000000" pitchFamily="2" charset="0"/>
              <a:ea typeface="Aptos" panose="020B0004020202020204" pitchFamily="34" charset="0"/>
              <a:cs typeface="Times New Roman" panose="02020603050405020304" pitchFamily="18" charset="0"/>
            </a:endParaRPr>
          </a:p>
          <a:p>
            <a:pPr marL="800100" lvl="1" indent="-342900">
              <a:lnSpc>
                <a:spcPct val="106000"/>
              </a:lnSpc>
              <a:spcAft>
                <a:spcPts val="300"/>
              </a:spcAft>
              <a:buClr>
                <a:srgbClr val="5083C9"/>
              </a:buClr>
              <a:buFont typeface="Symbol" panose="05050102010706020507" pitchFamily="18" charset="2"/>
              <a:buChar char=""/>
            </a:pPr>
            <a:r>
              <a:rPr lang="en-US" sz="2000" kern="100" dirty="0">
                <a:solidFill>
                  <a:srgbClr val="595959"/>
                </a:solidFill>
                <a:effectLst/>
                <a:latin typeface="Montserrat" panose="00000500000000000000" pitchFamily="2" charset="0"/>
                <a:ea typeface="Times New Roman" panose="02020603050405020304" pitchFamily="18" charset="0"/>
                <a:cs typeface="Arial" panose="020B0604020202020204" pitchFamily="34" charset="0"/>
              </a:rPr>
              <a:t>A </a:t>
            </a:r>
            <a:r>
              <a:rPr lang="en-US" sz="2000" u="sng" kern="100" dirty="0">
                <a:solidFill>
                  <a:schemeClr val="tx2">
                    <a:lumMod val="50000"/>
                    <a:lumOff val="50000"/>
                  </a:schemeClr>
                </a:solidFill>
                <a:effectLst/>
                <a:latin typeface="Montserrat" panose="00000500000000000000" pitchFamily="2"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Model Creditable Coverage Disclosure Notice</a:t>
            </a:r>
            <a:r>
              <a:rPr lang="en-US" sz="2000" kern="100" dirty="0">
                <a:solidFill>
                  <a:srgbClr val="595959"/>
                </a:solidFill>
                <a:effectLst/>
                <a:latin typeface="Montserrat" panose="00000500000000000000" pitchFamily="2" charset="0"/>
                <a:ea typeface="Times New Roman" panose="02020603050405020304" pitchFamily="18" charset="0"/>
                <a:cs typeface="Arial" panose="020B0604020202020204" pitchFamily="34" charset="0"/>
              </a:rPr>
              <a:t> for when the health plan’s prescription drug coverage is creditable</a:t>
            </a:r>
          </a:p>
          <a:p>
            <a:pPr marL="800100" lvl="1" indent="-342900">
              <a:lnSpc>
                <a:spcPct val="106000"/>
              </a:lnSpc>
              <a:spcAft>
                <a:spcPts val="600"/>
              </a:spcAft>
              <a:buClr>
                <a:srgbClr val="5083C9"/>
              </a:buClr>
              <a:buFont typeface="Symbol" panose="05050102010706020507" pitchFamily="18" charset="2"/>
              <a:buChar char=""/>
            </a:pPr>
            <a:r>
              <a:rPr lang="en-US" sz="2000" kern="100" dirty="0">
                <a:solidFill>
                  <a:srgbClr val="595959"/>
                </a:solidFill>
                <a:effectLst/>
                <a:latin typeface="Montserrat" panose="00000500000000000000" pitchFamily="2" charset="0"/>
                <a:ea typeface="Times New Roman" panose="02020603050405020304" pitchFamily="18" charset="0"/>
                <a:cs typeface="Arial" panose="020B0604020202020204" pitchFamily="34" charset="0"/>
              </a:rPr>
              <a:t>A </a:t>
            </a:r>
            <a:r>
              <a:rPr lang="en-US" sz="2000" u="sng" kern="100" dirty="0">
                <a:solidFill>
                  <a:schemeClr val="tx2">
                    <a:lumMod val="50000"/>
                    <a:lumOff val="50000"/>
                  </a:schemeClr>
                </a:solidFill>
                <a:effectLst/>
                <a:latin typeface="Montserrat" panose="00000500000000000000" pitchFamily="2"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Model Non-creditable Coverage Disclosure Notice</a:t>
            </a:r>
            <a:r>
              <a:rPr lang="en-US" sz="2000" kern="100" dirty="0">
                <a:solidFill>
                  <a:srgbClr val="595959"/>
                </a:solidFill>
                <a:effectLst/>
                <a:latin typeface="Montserrat" panose="00000500000000000000" pitchFamily="2" charset="0"/>
                <a:ea typeface="Times New Roman" panose="02020603050405020304" pitchFamily="18" charset="0"/>
                <a:cs typeface="Arial" panose="020B0604020202020204" pitchFamily="34" charset="0"/>
              </a:rPr>
              <a:t> for when the health plan’s prescription drug coverage is not creditable</a:t>
            </a:r>
          </a:p>
        </p:txBody>
      </p:sp>
    </p:spTree>
    <p:extLst>
      <p:ext uri="{BB962C8B-B14F-4D97-AF65-F5344CB8AC3E}">
        <p14:creationId xmlns:p14="http://schemas.microsoft.com/office/powerpoint/2010/main" val="1866282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A67C6D-C206-5835-2FF6-DFCDFD8A792B}"/>
              </a:ext>
            </a:extLst>
          </p:cNvPr>
          <p:cNvSpPr>
            <a:spLocks noGrp="1"/>
          </p:cNvSpPr>
          <p:nvPr>
            <p:ph type="body" sz="quarter" idx="10"/>
          </p:nvPr>
        </p:nvSpPr>
        <p:spPr>
          <a:xfrm>
            <a:off x="433739" y="1424905"/>
            <a:ext cx="8227660" cy="1074993"/>
          </a:xfrm>
        </p:spPr>
        <p:txBody>
          <a:bodyPr/>
          <a:lstStyle/>
          <a:p>
            <a:r>
              <a:rPr lang="en-US" dirty="0">
                <a:solidFill>
                  <a:schemeClr val="bg1"/>
                </a:solidFill>
              </a:rPr>
              <a:t>Disclosure to CMS</a:t>
            </a:r>
          </a:p>
        </p:txBody>
      </p:sp>
      <p:sp>
        <p:nvSpPr>
          <p:cNvPr id="4" name="TextBox 3">
            <a:extLst>
              <a:ext uri="{FF2B5EF4-FFF2-40B4-BE49-F238E27FC236}">
                <a16:creationId xmlns:a16="http://schemas.microsoft.com/office/drawing/2014/main" id="{1001D3BD-DADA-617F-CD48-901EC5016995}"/>
              </a:ext>
            </a:extLst>
          </p:cNvPr>
          <p:cNvSpPr txBox="1"/>
          <p:nvPr/>
        </p:nvSpPr>
        <p:spPr>
          <a:xfrm>
            <a:off x="433739" y="2582700"/>
            <a:ext cx="10622845" cy="3598934"/>
          </a:xfrm>
          <a:prstGeom prst="rect">
            <a:avLst/>
          </a:prstGeom>
          <a:noFill/>
        </p:spPr>
        <p:txBody>
          <a:bodyPr wrap="square">
            <a:spAutoFit/>
          </a:bodyPr>
          <a:lstStyle/>
          <a:p>
            <a:pPr marL="342900" marR="0" indent="-34290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In addition to notifying plan participants, employers and other plan sponsors must disclose to CMS each year whether their prescription drug coverage is creditable or non-creditable. </a:t>
            </a:r>
          </a:p>
          <a:p>
            <a:pPr marL="342900" marR="0" indent="-34290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This disclosure must be made annually and whenever any change occurs that affects the coverage’s creditability. </a:t>
            </a:r>
          </a:p>
          <a:p>
            <a:pPr marL="342900" marR="0" indent="-342900">
              <a:lnSpc>
                <a:spcPct val="115000"/>
              </a:lnSpc>
              <a:spcBef>
                <a:spcPts val="900"/>
              </a:spcBef>
              <a:spcAft>
                <a:spcPts val="0"/>
              </a:spcAft>
              <a:buFont typeface="Wingdings" panose="05000000000000000000" pitchFamily="2" charset="2"/>
              <a:buChar char="§"/>
            </a:pPr>
            <a:r>
              <a:rPr lang="en-US" sz="2000" kern="100" dirty="0">
                <a:effectLst/>
                <a:latin typeface="Montserrat" panose="00000500000000000000" pitchFamily="2" charset="0"/>
                <a:ea typeface="Aptos" panose="020B0004020202020204" pitchFamily="34" charset="0"/>
                <a:cs typeface="Times New Roman" panose="02020603050405020304" pitchFamily="18" charset="0"/>
              </a:rPr>
              <a:t>Plan sponsors are required to use the online disclosure form on the CMS Creditable Coverage </a:t>
            </a:r>
            <a:r>
              <a:rPr lang="en-US" sz="2000" u="sng" kern="100" dirty="0">
                <a:solidFill>
                  <a:schemeClr val="tx2">
                    <a:lumMod val="50000"/>
                    <a:lumOff val="50000"/>
                  </a:schemeClr>
                </a:solidFill>
                <a:effectLst/>
                <a:latin typeface="Montserrat" panose="00000500000000000000" pitchFamily="2"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webpage</a:t>
            </a:r>
            <a:r>
              <a:rPr lang="en-US" sz="2000" kern="100" dirty="0">
                <a:effectLst/>
                <a:latin typeface="Montserrat" panose="00000500000000000000" pitchFamily="2" charset="0"/>
                <a:ea typeface="Aptos" panose="020B0004020202020204" pitchFamily="34" charset="0"/>
                <a:cs typeface="Times New Roman" panose="02020603050405020304" pitchFamily="18" charset="0"/>
              </a:rPr>
              <a:t>. </a:t>
            </a:r>
          </a:p>
          <a:p>
            <a:pPr marL="342900" marR="0" indent="-342900">
              <a:lnSpc>
                <a:spcPct val="115000"/>
              </a:lnSpc>
              <a:spcBef>
                <a:spcPts val="900"/>
              </a:spcBef>
              <a:spcAft>
                <a:spcPts val="0"/>
              </a:spcAft>
              <a:buFont typeface="Wingdings" panose="05000000000000000000" pitchFamily="2" charset="2"/>
              <a:buChar char="§"/>
            </a:pPr>
            <a:r>
              <a:rPr lang="en-US" sz="2000" kern="100" dirty="0">
                <a:effectLst/>
                <a:latin typeface="Montserrat" panose="00000500000000000000" pitchFamily="2" charset="0"/>
                <a:ea typeface="Aptos" panose="020B0004020202020204" pitchFamily="34" charset="0"/>
                <a:cs typeface="Times New Roman" panose="02020603050405020304" pitchFamily="18" charset="0"/>
              </a:rPr>
              <a:t>Employers should re-notify employees and CMS if the status of their plan </a:t>
            </a:r>
            <a:r>
              <a:rPr lang="en-US" sz="2000" kern="100" dirty="0">
                <a:latin typeface="Montserrat" panose="00000500000000000000" pitchFamily="2" charset="0"/>
                <a:ea typeface="Aptos" panose="020B0004020202020204" pitchFamily="34" charset="0"/>
                <a:cs typeface="Times New Roman" panose="02020603050405020304" pitchFamily="18" charset="0"/>
              </a:rPr>
              <a:t>changes mid-year.</a:t>
            </a:r>
            <a:endParaRPr lang="en-US" sz="2000" kern="100" dirty="0">
              <a:effectLst/>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776124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22242-8DDC-81BD-FFCB-65C5096C141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0DA1F16-1170-0B2C-971F-5C7151B8289A}"/>
              </a:ext>
            </a:extLst>
          </p:cNvPr>
          <p:cNvSpPr>
            <a:spLocks noGrp="1"/>
          </p:cNvSpPr>
          <p:nvPr>
            <p:ph type="body" sz="quarter" idx="10"/>
          </p:nvPr>
        </p:nvSpPr>
        <p:spPr>
          <a:xfrm>
            <a:off x="433739" y="1412873"/>
            <a:ext cx="8227660" cy="1074993"/>
          </a:xfrm>
        </p:spPr>
        <p:txBody>
          <a:bodyPr/>
          <a:lstStyle/>
          <a:p>
            <a:r>
              <a:rPr lang="en-US" dirty="0">
                <a:solidFill>
                  <a:schemeClr val="bg1"/>
                </a:solidFill>
              </a:rPr>
              <a:t>Determining Creditable Coverage Status</a:t>
            </a:r>
          </a:p>
        </p:txBody>
      </p:sp>
      <p:sp>
        <p:nvSpPr>
          <p:cNvPr id="4" name="TextBox 3">
            <a:extLst>
              <a:ext uri="{FF2B5EF4-FFF2-40B4-BE49-F238E27FC236}">
                <a16:creationId xmlns:a16="http://schemas.microsoft.com/office/drawing/2014/main" id="{6DF34A7E-AF25-9F8B-6232-467C5D18BD1D}"/>
              </a:ext>
            </a:extLst>
          </p:cNvPr>
          <p:cNvSpPr txBox="1"/>
          <p:nvPr/>
        </p:nvSpPr>
        <p:spPr>
          <a:xfrm>
            <a:off x="433739" y="2582700"/>
            <a:ext cx="10334524" cy="3598934"/>
          </a:xfrm>
          <a:prstGeom prst="rect">
            <a:avLst/>
          </a:prstGeom>
          <a:noFill/>
        </p:spPr>
        <p:txBody>
          <a:bodyPr wrap="square">
            <a:spAutoFit/>
          </a:bodyPr>
          <a:lstStyle/>
          <a:p>
            <a:pPr marL="342900" marR="0" indent="-342900">
              <a:lnSpc>
                <a:spcPct val="115000"/>
              </a:lnSpc>
              <a:spcBef>
                <a:spcPts val="900"/>
              </a:spcBef>
              <a:spcAft>
                <a:spcPts val="0"/>
              </a:spcAft>
              <a:buFont typeface="Wingdings" panose="05000000000000000000" pitchFamily="2" charset="2"/>
              <a:buChar char="§"/>
            </a:pPr>
            <a:r>
              <a:rPr lang="en-US" sz="2000" kern="100" dirty="0">
                <a:latin typeface="Montserrat" panose="00000500000000000000" pitchFamily="2" charset="0"/>
                <a:ea typeface="Aptos" panose="020B0004020202020204" pitchFamily="34" charset="0"/>
                <a:cs typeface="Times New Roman" panose="02020603050405020304" pitchFamily="18" charset="0"/>
              </a:rPr>
              <a:t>The most accurate method of determining creditable coverage status is actuarial determination, and this is the method most carriers and TPAs use. </a:t>
            </a:r>
          </a:p>
          <a:p>
            <a:pPr marL="342900" marR="0" indent="-342900">
              <a:lnSpc>
                <a:spcPct val="115000"/>
              </a:lnSpc>
              <a:spcBef>
                <a:spcPts val="900"/>
              </a:spcBef>
              <a:spcAft>
                <a:spcPts val="0"/>
              </a:spcAft>
              <a:buFont typeface="Wingdings" panose="05000000000000000000" pitchFamily="2" charset="2"/>
              <a:buChar char="§"/>
            </a:pPr>
            <a:r>
              <a:rPr lang="en-US" sz="2000" kern="100" dirty="0">
                <a:effectLst/>
                <a:latin typeface="Montserrat" panose="00000500000000000000" pitchFamily="2" charset="0"/>
                <a:ea typeface="Aptos" panose="020B0004020202020204" pitchFamily="34" charset="0"/>
                <a:cs typeface="Times New Roman" panose="02020603050405020304" pitchFamily="18" charset="0"/>
              </a:rPr>
              <a:t>For 2025, plans are permitted to use the simplified determination approach described on the CMS webpage, but this is not an assurance that they will — plans that have used actuarial determination in the past may continue to use that method for 2025.</a:t>
            </a:r>
          </a:p>
          <a:p>
            <a:pPr marL="342900" marR="0" indent="-342900">
              <a:lnSpc>
                <a:spcPct val="115000"/>
              </a:lnSpc>
              <a:spcBef>
                <a:spcPts val="900"/>
              </a:spcBef>
              <a:spcAft>
                <a:spcPts val="0"/>
              </a:spcAft>
              <a:buFont typeface="Wingdings" panose="05000000000000000000" pitchFamily="2" charset="2"/>
              <a:buChar char="§"/>
            </a:pPr>
            <a:r>
              <a:rPr lang="en-US" sz="2000" kern="100" dirty="0">
                <a:latin typeface="Montserrat" panose="00000500000000000000" pitchFamily="2" charset="0"/>
                <a:ea typeface="Aptos" panose="020B0004020202020204" pitchFamily="34" charset="0"/>
                <a:cs typeface="Times New Roman" panose="02020603050405020304" pitchFamily="18" charset="0"/>
              </a:rPr>
              <a:t>Simplified determination applies a less stringent measurement and may allow plans to qualify that would not under actuarial determination.</a:t>
            </a:r>
          </a:p>
          <a:p>
            <a:pPr marL="342900" marR="0" indent="-342900">
              <a:lnSpc>
                <a:spcPct val="115000"/>
              </a:lnSpc>
              <a:spcBef>
                <a:spcPts val="900"/>
              </a:spcBef>
              <a:spcAft>
                <a:spcPts val="0"/>
              </a:spcAft>
              <a:buFont typeface="Wingdings" panose="05000000000000000000" pitchFamily="2" charset="2"/>
              <a:buChar char="§"/>
            </a:pPr>
            <a:r>
              <a:rPr lang="en-US" sz="2000" kern="100" dirty="0">
                <a:effectLst/>
                <a:latin typeface="Montserrat" panose="00000500000000000000" pitchFamily="2" charset="0"/>
                <a:ea typeface="Aptos" panose="020B0004020202020204" pitchFamily="34" charset="0"/>
                <a:cs typeface="Times New Roman" panose="02020603050405020304" pitchFamily="18" charset="0"/>
              </a:rPr>
              <a:t>For 2026 and beyond, only actuarial determination will be </a:t>
            </a:r>
            <a:r>
              <a:rPr lang="en-US" sz="2000" kern="100" dirty="0">
                <a:latin typeface="Montserrat" panose="00000500000000000000" pitchFamily="2" charset="0"/>
                <a:ea typeface="Aptos" panose="020B0004020202020204" pitchFamily="34" charset="0"/>
                <a:cs typeface="Times New Roman" panose="02020603050405020304" pitchFamily="18" charset="0"/>
              </a:rPr>
              <a:t>used.</a:t>
            </a:r>
            <a:endParaRPr lang="en-US" sz="2000" kern="100" dirty="0">
              <a:effectLst/>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8005725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CB1970-571A-8D0B-9977-412570EE2483}"/>
              </a:ext>
            </a:extLst>
          </p:cNvPr>
          <p:cNvSpPr>
            <a:spLocks noGrp="1"/>
          </p:cNvSpPr>
          <p:nvPr>
            <p:ph type="body" sz="quarter" idx="10"/>
          </p:nvPr>
        </p:nvSpPr>
        <p:spPr/>
        <p:txBody>
          <a:bodyPr/>
          <a:lstStyle/>
          <a:p>
            <a:r>
              <a:rPr lang="en-US" dirty="0">
                <a:solidFill>
                  <a:schemeClr val="bg1"/>
                </a:solidFill>
              </a:rPr>
              <a:t>Important Considerations</a:t>
            </a:r>
          </a:p>
        </p:txBody>
      </p:sp>
      <p:sp>
        <p:nvSpPr>
          <p:cNvPr id="4" name="TextBox 3">
            <a:extLst>
              <a:ext uri="{FF2B5EF4-FFF2-40B4-BE49-F238E27FC236}">
                <a16:creationId xmlns:a16="http://schemas.microsoft.com/office/drawing/2014/main" id="{0FB0AD71-C7D6-EC9D-BE07-B1118F93D374}"/>
              </a:ext>
            </a:extLst>
          </p:cNvPr>
          <p:cNvSpPr txBox="1"/>
          <p:nvPr/>
        </p:nvSpPr>
        <p:spPr>
          <a:xfrm>
            <a:off x="433739" y="2435764"/>
            <a:ext cx="11174662" cy="4422236"/>
          </a:xfrm>
          <a:prstGeom prst="rect">
            <a:avLst/>
          </a:prstGeom>
          <a:noFill/>
        </p:spPr>
        <p:txBody>
          <a:bodyPr wrap="square">
            <a:spAutoFit/>
          </a:bodyPr>
          <a:lstStyle/>
          <a:p>
            <a:pPr marL="285750" marR="0" indent="-28575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When enrolling in Part B or D, individuals who do not apply on time because of their employer-sponsored coverage will need to prove that they were continuously covered to avoid a lifetime late enrollment penalty.  </a:t>
            </a:r>
          </a:p>
          <a:p>
            <a:pPr marL="285750" marR="0" indent="-28575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A special form, L564, is required to be signed by the employer once active employee coverage ends to indicate the period of coverage.</a:t>
            </a:r>
          </a:p>
          <a:p>
            <a:pPr marL="285750" marR="0" indent="-285750">
              <a:lnSpc>
                <a:spcPct val="115000"/>
              </a:lnSpc>
              <a:spcBef>
                <a:spcPts val="900"/>
              </a:spcBef>
              <a:spcAft>
                <a:spcPts val="0"/>
              </a:spcAft>
              <a:buFont typeface="Wingdings" panose="05000000000000000000" pitchFamily="2" charset="2"/>
              <a:buChar char="§"/>
            </a:pPr>
            <a:r>
              <a:rPr lang="en-US" sz="2000" kern="0" dirty="0">
                <a:latin typeface="Montserrat" panose="00000500000000000000" pitchFamily="2" charset="0"/>
                <a:ea typeface="Times New Roman" panose="02020603050405020304" pitchFamily="18" charset="0"/>
                <a:cs typeface="Times New Roman" panose="02020603050405020304" pitchFamily="18" charset="0"/>
              </a:rPr>
              <a:t>For Part D, this coverage must be creditable coverage.  </a:t>
            </a:r>
          </a:p>
          <a:p>
            <a:pPr marL="285750" marR="0" indent="-285750">
              <a:lnSpc>
                <a:spcPct val="115000"/>
              </a:lnSpc>
              <a:spcBef>
                <a:spcPts val="900"/>
              </a:spcBef>
              <a:spcAft>
                <a:spcPts val="0"/>
              </a:spcAft>
              <a:buFont typeface="Wingdings" panose="05000000000000000000" pitchFamily="2" charset="2"/>
              <a:buChar char="§"/>
            </a:pPr>
            <a:r>
              <a:rPr lang="en-US" sz="2000" kern="0" dirty="0">
                <a:latin typeface="Montserrat" panose="00000500000000000000" pitchFamily="2" charset="0"/>
                <a:ea typeface="Times New Roman" panose="02020603050405020304" pitchFamily="18" charset="0"/>
                <a:cs typeface="Times New Roman" panose="02020603050405020304" pitchFamily="18" charset="0"/>
              </a:rPr>
              <a:t>It is very important for individuals age 65 and over to keep records of years of creditable coverage.  </a:t>
            </a:r>
          </a:p>
          <a:p>
            <a:pPr marL="285750" marR="0" indent="-285750">
              <a:lnSpc>
                <a:spcPct val="115000"/>
              </a:lnSpc>
              <a:spcBef>
                <a:spcPts val="900"/>
              </a:spcBef>
              <a:spcAft>
                <a:spcPts val="0"/>
              </a:spcAft>
              <a:buFont typeface="Wingdings" panose="05000000000000000000" pitchFamily="2" charset="2"/>
              <a:buChar char="§"/>
            </a:pP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This is crucial because individuals without creditable coverage who delay enrolling in Part D may face late enrollment penalties for each month they cannot prove prior creditab</a:t>
            </a:r>
            <a:r>
              <a:rPr lang="en-US" sz="2000" kern="0" dirty="0">
                <a:latin typeface="Montserrat" panose="00000500000000000000" pitchFamily="2" charset="0"/>
                <a:ea typeface="Times New Roman" panose="02020603050405020304" pitchFamily="18" charset="0"/>
                <a:cs typeface="Times New Roman" panose="02020603050405020304" pitchFamily="18" charset="0"/>
              </a:rPr>
              <a:t>le coverage</a:t>
            </a:r>
            <a:r>
              <a:rPr lang="en-US" sz="2000" kern="0" dirty="0">
                <a:effectLst/>
                <a:latin typeface="Montserrat" panose="00000500000000000000" pitchFamily="2"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54436496"/>
      </p:ext>
    </p:extLst>
  </p:cSld>
  <p:clrMapOvr>
    <a:masterClrMapping/>
  </p:clrMapOvr>
  <p:transition spd="slow">
    <p:fade/>
  </p:transition>
</p:sld>
</file>

<file path=ppt/theme/theme1.xml><?xml version="1.0" encoding="utf-8"?>
<a:theme xmlns:a="http://schemas.openxmlformats.org/drawingml/2006/main" name="WP-BrandedColorsONLY">
  <a:themeElements>
    <a:clrScheme name="Custom 1">
      <a:dk1>
        <a:srgbClr val="000000"/>
      </a:dk1>
      <a:lt1>
        <a:srgbClr val="FFFFFF"/>
      </a:lt1>
      <a:dk2>
        <a:srgbClr val="0B2240"/>
      </a:dk2>
      <a:lt2>
        <a:srgbClr val="E6E8E7"/>
      </a:lt2>
      <a:accent1>
        <a:srgbClr val="00ABCE"/>
      </a:accent1>
      <a:accent2>
        <a:srgbClr val="6BC7C1"/>
      </a:accent2>
      <a:accent3>
        <a:srgbClr val="BBBDBF"/>
      </a:accent3>
      <a:accent4>
        <a:srgbClr val="FFC000"/>
      </a:accent4>
      <a:accent5>
        <a:srgbClr val="275980"/>
      </a:accent5>
      <a:accent6>
        <a:srgbClr val="36A79E"/>
      </a:accent6>
      <a:hlink>
        <a:srgbClr val="CCAE02"/>
      </a:hlink>
      <a:folHlink>
        <a:srgbClr val="E3B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P-BrandedColorsONLY" id="{41D5E3FF-51D5-7D4B-81F5-7499D448B0F9}" vid="{CB13F5C5-B93A-9D42-97FB-1CA68E5FF9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WP-BrandedColorsONLY</Template>
  <TotalTime>1717</TotalTime>
  <Words>1161</Words>
  <Application>Microsoft Office PowerPoint</Application>
  <PresentationFormat>Widescreen</PresentationFormat>
  <Paragraphs>60</Paragraphs>
  <Slides>13</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Calibri</vt:lpstr>
      <vt:lpstr>Montserrat Black</vt:lpstr>
      <vt:lpstr>Montserrat</vt:lpstr>
      <vt:lpstr>Wingdings</vt:lpstr>
      <vt:lpstr>Brush Script MT</vt:lpstr>
      <vt:lpstr>Symbol</vt:lpstr>
      <vt:lpstr>Calibri Light</vt:lpstr>
      <vt:lpstr>Arial</vt:lpstr>
      <vt:lpstr>Verdana</vt:lpstr>
      <vt:lpstr>Montserrat ExtraBold</vt:lpstr>
      <vt:lpstr>WP-BrandedColorsONLY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Aragon</dc:creator>
  <cp:lastModifiedBy>Samuel Richard</cp:lastModifiedBy>
  <cp:revision>60</cp:revision>
  <dcterms:created xsi:type="dcterms:W3CDTF">2021-03-31T18:10:45Z</dcterms:created>
  <dcterms:modified xsi:type="dcterms:W3CDTF">2024-10-02T18:25:12Z</dcterms:modified>
</cp:coreProperties>
</file>